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7" r:id="rId16"/>
    <p:sldId id="279" r:id="rId17"/>
    <p:sldId id="280" r:id="rId18"/>
    <p:sldId id="282" r:id="rId19"/>
    <p:sldId id="281" r:id="rId20"/>
    <p:sldId id="270" r:id="rId21"/>
    <p:sldId id="271" r:id="rId22"/>
    <p:sldId id="272" r:id="rId23"/>
    <p:sldId id="273" r:id="rId24"/>
    <p:sldId id="274" r:id="rId25"/>
    <p:sldId id="275" r:id="rId26"/>
  </p:sldIdLst>
  <p:sldSz cx="12192000" cy="6858000"/>
  <p:notesSz cx="6858000" cy="9144000"/>
  <p:embeddedFontLst>
    <p:embeddedFont>
      <p:font typeface="Bookman Old Style" panose="02050604050505020204" pitchFamily="18" charset="0"/>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Century Gothic" panose="020B050202020202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0" roundtripDataSignature="AMtx7mhbaAhW1P0V6mGPGkIWzrj/y1hET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70" name="Google Shape;7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68" name="Google Shape;16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78" name="Google Shape;17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88" name="Google Shape;18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00" name="Google Shape;20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10" name="Google Shape;21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10" name="Google Shape;21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910223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10" name="Google Shape;21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540657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10" name="Google Shape;21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58495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10" name="Google Shape;21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794399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10" name="Google Shape;21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09195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80" name="Google Shape;8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22" name="Google Shape;222;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32" name="Google Shape;23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42" name="Google Shape;242;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52" name="Google Shape;25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62" name="Google Shape;262;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72" name="Google Shape;272;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91" name="Google Shape;9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02" name="Google Shape;10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13" name="Google Shape;11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23" name="Google Shape;12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34" name="Google Shape;13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157" name="Google Shape;15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19" name="Google Shape;19;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20" name="Google Shape;20;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
        <p:cNvGrpSpPr/>
        <p:nvPr/>
      </p:nvGrpSpPr>
      <p:grpSpPr>
        <a:xfrm>
          <a:off x="0" y="0"/>
          <a:ext cx="0" cy="0"/>
          <a:chOff x="0" y="0"/>
          <a:chExt cx="0" cy="0"/>
        </a:xfrm>
      </p:grpSpPr>
      <p:sp>
        <p:nvSpPr>
          <p:cNvPr id="22" name="Google Shape;22;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24" name="Google Shape;24;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25" name="Google Shape;25;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6"/>
        <p:cNvGrpSpPr/>
        <p:nvPr/>
      </p:nvGrpSpPr>
      <p:grpSpPr>
        <a:xfrm>
          <a:off x="0" y="0"/>
          <a:ext cx="0" cy="0"/>
          <a:chOff x="0" y="0"/>
          <a:chExt cx="0" cy="0"/>
        </a:xfrm>
      </p:grpSpPr>
      <p:sp>
        <p:nvSpPr>
          <p:cNvPr id="27" name="Google Shape;27;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2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31" name="Google Shape;31;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32" name="Google Shape;32;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3"/>
        <p:cNvGrpSpPr/>
        <p:nvPr/>
      </p:nvGrpSpPr>
      <p:grpSpPr>
        <a:xfrm>
          <a:off x="0" y="0"/>
          <a:ext cx="0" cy="0"/>
          <a:chOff x="0" y="0"/>
          <a:chExt cx="0" cy="0"/>
        </a:xfrm>
      </p:grpSpPr>
      <p:sp>
        <p:nvSpPr>
          <p:cNvPr id="34" name="Google Shape;34;p2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6" name="Google Shape;36;p2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8" name="Google Shape;38;p2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40" name="Google Shape;40;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41" name="Google Shape;41;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2"/>
        <p:cNvGrpSpPr/>
        <p:nvPr/>
      </p:nvGrpSpPr>
      <p:grpSpPr>
        <a:xfrm>
          <a:off x="0" y="0"/>
          <a:ext cx="0" cy="0"/>
          <a:chOff x="0" y="0"/>
          <a:chExt cx="0" cy="0"/>
        </a:xfrm>
      </p:grpSpPr>
      <p:sp>
        <p:nvSpPr>
          <p:cNvPr id="43" name="Google Shape;43;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2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5" name="Google Shape;45;p2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6" name="Google Shape;46;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47" name="Google Shape;47;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48" name="Google Shape;48;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9"/>
        <p:cNvGrpSpPr/>
        <p:nvPr/>
      </p:nvGrpSpPr>
      <p:grpSpPr>
        <a:xfrm>
          <a:off x="0" y="0"/>
          <a:ext cx="0" cy="0"/>
          <a:chOff x="0" y="0"/>
          <a:chExt cx="0" cy="0"/>
        </a:xfrm>
      </p:grpSpPr>
      <p:sp>
        <p:nvSpPr>
          <p:cNvPr id="50" name="Google Shape;50;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8"/>
          <p:cNvSpPr>
            <a:spLocks noGrp="1"/>
          </p:cNvSpPr>
          <p:nvPr>
            <p:ph type="pic" idx="2"/>
          </p:nvPr>
        </p:nvSpPr>
        <p:spPr>
          <a:xfrm>
            <a:off x="5183188" y="987425"/>
            <a:ext cx="6172200" cy="4873625"/>
          </a:xfrm>
          <a:prstGeom prst="rect">
            <a:avLst/>
          </a:prstGeom>
          <a:noFill/>
          <a:ln>
            <a:noFill/>
          </a:ln>
        </p:spPr>
      </p:sp>
      <p:sp>
        <p:nvSpPr>
          <p:cNvPr id="52" name="Google Shape;52;p2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3" name="Google Shape;53;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54" name="Google Shape;54;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55" name="Google Shape;55;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6"/>
        <p:cNvGrpSpPr/>
        <p:nvPr/>
      </p:nvGrpSpPr>
      <p:grpSpPr>
        <a:xfrm>
          <a:off x="0" y="0"/>
          <a:ext cx="0" cy="0"/>
          <a:chOff x="0" y="0"/>
          <a:chExt cx="0" cy="0"/>
        </a:xfrm>
      </p:grpSpPr>
      <p:sp>
        <p:nvSpPr>
          <p:cNvPr id="57" name="Google Shape;57;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2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60" name="Google Shape;60;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61" name="Google Shape;61;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2"/>
        <p:cNvGrpSpPr/>
        <p:nvPr/>
      </p:nvGrpSpPr>
      <p:grpSpPr>
        <a:xfrm>
          <a:off x="0" y="0"/>
          <a:ext cx="0" cy="0"/>
          <a:chOff x="0" y="0"/>
          <a:chExt cx="0" cy="0"/>
        </a:xfrm>
      </p:grpSpPr>
      <p:sp>
        <p:nvSpPr>
          <p:cNvPr id="63" name="Google Shape;63;p3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66" name="Google Shape;66;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67" name="Google Shape;67;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www.microsoft.com/en-us/download/details.aspx?id=52419"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www.kaggle.com/datasets/lakshmi25npathi/imdb-dataset-of-50k-movie-reviews"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hyperlink" Target="file:///E:\Mini%20Project%20M.Tech\Conceptual%20Diagram%20(Updated).png"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png"/><Relationship Id="rId7"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hyperlink" Target="file:///E:\Mini%20Project%20M.Tech\Research%20Paper.drawio.png"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hyperlink" Target="file:///E:\Mini%20Project%20M.Tech\Mini%20Project%20Diagram(Updated).png"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73" name="Google Shape;73;p1"/>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74" name="Google Shape;74;p1"/>
          <p:cNvPicPr preferRelativeResize="0"/>
          <p:nvPr/>
        </p:nvPicPr>
        <p:blipFill rotWithShape="1">
          <a:blip r:embed="rId5">
            <a:alphaModFix/>
          </a:blip>
          <a:srcRect/>
          <a:stretch/>
        </p:blipFill>
        <p:spPr>
          <a:xfrm>
            <a:off x="531389" y="-20457"/>
            <a:ext cx="566958" cy="5461138"/>
          </a:xfrm>
          <a:prstGeom prst="rect">
            <a:avLst/>
          </a:prstGeom>
          <a:noFill/>
          <a:ln>
            <a:noFill/>
          </a:ln>
        </p:spPr>
      </p:pic>
      <p:sp>
        <p:nvSpPr>
          <p:cNvPr id="75" name="Google Shape;75;p1"/>
          <p:cNvSpPr txBox="1">
            <a:spLocks noGrp="1"/>
          </p:cNvSpPr>
          <p:nvPr>
            <p:ph type="ctrTitle"/>
          </p:nvPr>
        </p:nvSpPr>
        <p:spPr>
          <a:xfrm>
            <a:off x="8257406" y="2740265"/>
            <a:ext cx="3733500" cy="23316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br>
              <a:rPr lang="en-US" sz="2400" b="1">
                <a:solidFill>
                  <a:srgbClr val="C00000"/>
                </a:solidFill>
                <a:latin typeface="Times New Roman"/>
                <a:ea typeface="Times New Roman"/>
                <a:cs typeface="Times New Roman"/>
                <a:sym typeface="Times New Roman"/>
              </a:rPr>
            </a:br>
            <a:br>
              <a:rPr lang="en-US" sz="2400" b="1">
                <a:solidFill>
                  <a:srgbClr val="C00000"/>
                </a:solidFill>
                <a:latin typeface="Times New Roman"/>
                <a:ea typeface="Times New Roman"/>
                <a:cs typeface="Times New Roman"/>
                <a:sym typeface="Times New Roman"/>
              </a:rPr>
            </a:br>
            <a:br>
              <a:rPr lang="en-US" sz="2400" b="1">
                <a:solidFill>
                  <a:srgbClr val="C00000"/>
                </a:solidFill>
                <a:latin typeface="Times New Roman"/>
                <a:ea typeface="Times New Roman"/>
                <a:cs typeface="Times New Roman"/>
                <a:sym typeface="Times New Roman"/>
              </a:rPr>
            </a:br>
            <a:endParaRPr sz="2400">
              <a:solidFill>
                <a:srgbClr val="C00000"/>
              </a:solidFill>
            </a:endParaRPr>
          </a:p>
        </p:txBody>
      </p:sp>
      <p:sp>
        <p:nvSpPr>
          <p:cNvPr id="76" name="Google Shape;76;p1"/>
          <p:cNvSpPr txBox="1"/>
          <p:nvPr/>
        </p:nvSpPr>
        <p:spPr>
          <a:xfrm>
            <a:off x="1182000" y="1634625"/>
            <a:ext cx="10904400" cy="5000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dirty="0">
                <a:solidFill>
                  <a:srgbClr val="C00000"/>
                </a:solidFill>
                <a:latin typeface="Century Gothic"/>
                <a:ea typeface="Century Gothic"/>
                <a:cs typeface="Century Gothic"/>
                <a:sym typeface="Century Gothic"/>
              </a:rPr>
              <a:t>K. J. Somaiya College of Engineering, Mumbai</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endParaRPr sz="1800" b="1" i="0" u="none" strike="noStrike" cap="none" dirty="0">
              <a:solidFill>
                <a:srgbClr val="C00000"/>
              </a:solidFill>
              <a:latin typeface="Century Gothic"/>
              <a:ea typeface="Century Gothic"/>
              <a:cs typeface="Century Gothic"/>
              <a:sym typeface="Century Gothic"/>
            </a:endParaRPr>
          </a:p>
          <a:p>
            <a:pPr marL="0" marR="0" lvl="0" indent="0" algn="ctr" rtl="0">
              <a:lnSpc>
                <a:spcPct val="100000"/>
              </a:lnSpc>
              <a:spcBef>
                <a:spcPts val="0"/>
              </a:spcBef>
              <a:spcAft>
                <a:spcPts val="0"/>
              </a:spcAft>
              <a:buClr>
                <a:srgbClr val="000000"/>
              </a:buClr>
              <a:buSzPts val="2000"/>
              <a:buFont typeface="Arial"/>
              <a:buNone/>
            </a:pPr>
            <a:r>
              <a:rPr lang="en-US" sz="1800" b="1" i="0" u="none" strike="noStrike" cap="none" dirty="0">
                <a:solidFill>
                  <a:srgbClr val="157359"/>
                </a:solidFill>
                <a:latin typeface="Century Gothic"/>
                <a:ea typeface="Century Gothic"/>
                <a:cs typeface="Century Gothic"/>
                <a:sym typeface="Century Gothic"/>
              </a:rPr>
              <a:t>MINI PROJECT PRESENTATION </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1800" b="1" i="0" u="none" strike="noStrike" cap="none" dirty="0">
                <a:solidFill>
                  <a:srgbClr val="157359"/>
                </a:solidFill>
                <a:latin typeface="Century Gothic"/>
                <a:ea typeface="Century Gothic"/>
                <a:cs typeface="Century Gothic"/>
                <a:sym typeface="Century Gothic"/>
              </a:rPr>
              <a:t>ON</a:t>
            </a:r>
            <a:endParaRPr sz="2000" b="1" i="0" u="none" strike="noStrike" cap="none" dirty="0">
              <a:solidFill>
                <a:srgbClr val="157359"/>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endParaRPr sz="18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US" sz="2400" b="1" i="0" u="sng" strike="noStrike" cap="none" dirty="0">
                <a:solidFill>
                  <a:srgbClr val="000000"/>
                </a:solidFill>
                <a:latin typeface="Times New Roman"/>
                <a:ea typeface="Times New Roman"/>
                <a:cs typeface="Times New Roman"/>
                <a:sym typeface="Times New Roman"/>
              </a:rPr>
              <a:t>Data Preprocessing Application/UI for NLP Tasks</a:t>
            </a:r>
            <a:endParaRPr sz="2400" b="1" i="0" u="sng"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dirty="0">
                <a:solidFill>
                  <a:srgbClr val="052358"/>
                </a:solidFill>
                <a:latin typeface="Times New Roman"/>
                <a:ea typeface="Times New Roman"/>
                <a:cs typeface="Times New Roman"/>
                <a:sym typeface="Times New Roman"/>
              </a:rPr>
              <a:t>Name : Faustina Lazarus [Roll No – 16034423008]</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dirty="0">
                <a:solidFill>
                  <a:srgbClr val="052358"/>
                </a:solidFill>
                <a:latin typeface="Times New Roman"/>
                <a:ea typeface="Times New Roman"/>
                <a:cs typeface="Times New Roman"/>
                <a:sym typeface="Times New Roman"/>
              </a:rPr>
              <a:t>M.TECH MINI PROJECT</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dirty="0">
                <a:solidFill>
                  <a:srgbClr val="052358"/>
                </a:solidFill>
                <a:latin typeface="Times New Roman"/>
                <a:ea typeface="Times New Roman"/>
                <a:cs typeface="Times New Roman"/>
                <a:sym typeface="Times New Roman"/>
              </a:rPr>
              <a:t>Mentor : PROF. ASHWINI DALVI</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dirty="0">
              <a:solidFill>
                <a:srgbClr val="052358"/>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dirty="0">
                <a:solidFill>
                  <a:srgbClr val="052358"/>
                </a:solidFill>
                <a:latin typeface="Times New Roman"/>
                <a:ea typeface="Times New Roman"/>
                <a:cs typeface="Times New Roman"/>
                <a:sym typeface="Times New Roman"/>
              </a:rPr>
              <a:t>MTECH PROGRAM IN “AI&amp;DS”</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2000" b="1" i="0" u="none" strike="noStrike" cap="none" dirty="0">
                <a:solidFill>
                  <a:srgbClr val="052358"/>
                </a:solidFill>
                <a:latin typeface="Times New Roman"/>
                <a:ea typeface="Times New Roman"/>
                <a:cs typeface="Times New Roman"/>
                <a:sym typeface="Times New Roman"/>
              </a:rPr>
              <a:t>Academic Year 2023-24</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dirty="0">
              <a:solidFill>
                <a:srgbClr val="052358"/>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endParaRPr sz="18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rgbClr val="000000"/>
                </a:solidFill>
                <a:latin typeface="Times New Roman"/>
                <a:ea typeface="Times New Roman"/>
                <a:cs typeface="Times New Roman"/>
                <a:sym typeface="Times New Roman"/>
              </a:rPr>
              <a:t>         </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Times New Roman"/>
                <a:ea typeface="Times New Roman"/>
                <a:cs typeface="Times New Roman"/>
                <a:sym typeface="Times New Roman"/>
              </a:rPr>
              <a:t>         </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400"/>
              <a:buFont typeface="Arial"/>
              <a:buNone/>
            </a:pPr>
            <a:endParaRPr sz="2400" b="1" i="0" u="none" strike="noStrike" cap="none" dirty="0">
              <a:solidFill>
                <a:srgbClr val="0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800"/>
              <a:buFont typeface="Arial"/>
              <a:buNone/>
            </a:pPr>
            <a:endParaRPr sz="2800" b="1" i="0" u="none" strike="noStrike" cap="none" dirty="0">
              <a:solidFill>
                <a:srgbClr val="052358"/>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800"/>
              <a:buFont typeface="Arial"/>
              <a:buNone/>
            </a:pPr>
            <a:endParaRPr sz="2800" b="0" i="0" u="none" strike="noStrike" cap="none" dirty="0">
              <a:solidFill>
                <a:srgbClr val="052358"/>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500"/>
              <a:buFont typeface="Arial"/>
              <a:buNone/>
            </a:pPr>
            <a:endParaRPr sz="2500" b="1" i="0" u="none" strike="noStrike" cap="none" dirty="0">
              <a:solidFill>
                <a:srgbClr val="6E3F0C"/>
              </a:solidFill>
              <a:latin typeface="Times New Roman"/>
              <a:ea typeface="Times New Roman"/>
              <a:cs typeface="Times New Roman"/>
              <a:sym typeface="Times New Roman"/>
            </a:endParaRPr>
          </a:p>
          <a:p>
            <a:pPr marL="457200" marR="0" lvl="0" indent="0" algn="l" rtl="0">
              <a:lnSpc>
                <a:spcPct val="100000"/>
              </a:lnSpc>
              <a:spcBef>
                <a:spcPts val="0"/>
              </a:spcBef>
              <a:spcAft>
                <a:spcPts val="0"/>
              </a:spcAft>
              <a:buClr>
                <a:srgbClr val="000000"/>
              </a:buClr>
              <a:buSzPts val="1700"/>
              <a:buFont typeface="Arial"/>
              <a:buNone/>
            </a:pPr>
            <a:r>
              <a:rPr lang="en-US" sz="1700" b="1" i="0" u="none" strike="noStrike" cap="none" dirty="0">
                <a:solidFill>
                  <a:srgbClr val="C00000"/>
                </a:solidFill>
                <a:latin typeface="Times New Roman"/>
                <a:ea typeface="Times New Roman"/>
                <a:cs typeface="Times New Roman"/>
                <a:sym typeface="Times New Roman"/>
              </a:rPr>
              <a:t>     						</a:t>
            </a:r>
            <a:r>
              <a:rPr lang="en-US" sz="1700" b="0" i="0" u="none" strike="noStrike" cap="none" dirty="0">
                <a:solidFill>
                  <a:srgbClr val="000000"/>
                </a:solidFill>
                <a:latin typeface="Times New Roman"/>
                <a:ea typeface="Times New Roman"/>
                <a:cs typeface="Times New Roman"/>
                <a:sym typeface="Times New Roman"/>
              </a:rPr>
              <a:t>			               </a:t>
            </a:r>
            <a:endParaRPr sz="1100" b="0" i="0" u="none" strike="noStrike" cap="none" dirty="0">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2900"/>
              <a:buFont typeface="Arial"/>
              <a:buNone/>
            </a:pPr>
            <a:endParaRPr sz="2900" b="0" i="0"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2900"/>
              <a:buFont typeface="Arial"/>
              <a:buNone/>
            </a:pPr>
            <a:endParaRPr sz="2900" b="0" i="0" u="none" strike="noStrike" cap="none" dirty="0">
              <a:solidFill>
                <a:srgbClr val="C00000"/>
              </a:solidFill>
              <a:latin typeface="Times New Roman"/>
              <a:ea typeface="Times New Roman"/>
              <a:cs typeface="Times New Roman"/>
              <a:sym typeface="Times New Roman"/>
            </a:endParaRPr>
          </a:p>
        </p:txBody>
      </p:sp>
      <p:pic>
        <p:nvPicPr>
          <p:cNvPr id="77" name="Google Shape;77;p1"/>
          <p:cNvPicPr preferRelativeResize="0"/>
          <p:nvPr/>
        </p:nvPicPr>
        <p:blipFill rotWithShape="1">
          <a:blip r:embed="rId6">
            <a:alphaModFix/>
          </a:blip>
          <a:srcRect/>
          <a:stretch/>
        </p:blipFill>
        <p:spPr>
          <a:xfrm>
            <a:off x="1306077" y="0"/>
            <a:ext cx="3784397" cy="107298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p10"/>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171" name="Google Shape;171;p10"/>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172" name="Google Shape;172;p10"/>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173" name="Google Shape;173;p10"/>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174" name="Google Shape;174;p10"/>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Methodology</a:t>
            </a:r>
            <a:endParaRPr sz="3000" b="1" i="0" u="none" strike="noStrike" cap="none">
              <a:solidFill>
                <a:srgbClr val="C00000"/>
              </a:solidFill>
              <a:latin typeface="Arial"/>
              <a:ea typeface="Arial"/>
              <a:cs typeface="Arial"/>
              <a:sym typeface="Arial"/>
            </a:endParaRPr>
          </a:p>
        </p:txBody>
      </p:sp>
      <p:sp>
        <p:nvSpPr>
          <p:cNvPr id="175" name="Google Shape;175;p10"/>
          <p:cNvSpPr txBox="1"/>
          <p:nvPr/>
        </p:nvSpPr>
        <p:spPr>
          <a:xfrm>
            <a:off x="1771400" y="2078925"/>
            <a:ext cx="10025700" cy="42747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2400"/>
              <a:buFont typeface="Arial"/>
              <a:buNone/>
            </a:pPr>
            <a:r>
              <a:rPr lang="en-US" sz="2400" b="1" i="1" u="none" strike="noStrike" cap="none" dirty="0">
                <a:solidFill>
                  <a:schemeClr val="dk1"/>
                </a:solidFill>
                <a:latin typeface="Arial"/>
                <a:ea typeface="Arial"/>
                <a:cs typeface="Arial"/>
                <a:sym typeface="Arial"/>
              </a:rPr>
              <a:t>Dataset:</a:t>
            </a:r>
            <a:endParaRPr sz="2400" b="1" i="1" u="none" strike="noStrike" cap="none" dirty="0">
              <a:solidFill>
                <a:schemeClr val="dk1"/>
              </a:solidFill>
              <a:latin typeface="Arial"/>
              <a:ea typeface="Arial"/>
              <a:cs typeface="Arial"/>
              <a:sym typeface="Arial"/>
            </a:endParaRPr>
          </a:p>
          <a:p>
            <a:pPr marL="457200" marR="0" lvl="0" indent="-368300" algn="just" rtl="0">
              <a:lnSpc>
                <a:spcPct val="100000"/>
              </a:lnSpc>
              <a:spcBef>
                <a:spcPts val="0"/>
              </a:spcBef>
              <a:spcAft>
                <a:spcPts val="0"/>
              </a:spcAft>
              <a:buClr>
                <a:srgbClr val="157359"/>
              </a:buClr>
              <a:buSzPts val="2200"/>
              <a:buFont typeface="Arial"/>
              <a:buAutoNum type="arabicPeriod"/>
            </a:pPr>
            <a:r>
              <a:rPr lang="en-US" sz="2200" b="1" i="1" u="none" strike="noStrike" cap="none" dirty="0" err="1">
                <a:solidFill>
                  <a:srgbClr val="157359"/>
                </a:solidFill>
                <a:latin typeface="Arial"/>
                <a:ea typeface="Arial"/>
                <a:cs typeface="Arial"/>
                <a:sym typeface="Arial"/>
              </a:rPr>
              <a:t>WikiQA</a:t>
            </a:r>
            <a:r>
              <a:rPr lang="en-US" sz="2200" b="1" i="1" u="none" strike="noStrike" cap="none" dirty="0">
                <a:solidFill>
                  <a:srgbClr val="157359"/>
                </a:solidFill>
                <a:latin typeface="Arial"/>
                <a:ea typeface="Arial"/>
                <a:cs typeface="Arial"/>
                <a:sym typeface="Arial"/>
              </a:rPr>
              <a:t> Corpus</a:t>
            </a:r>
            <a:endParaRPr sz="2200" b="1" i="1" u="none" strike="noStrike" cap="none" dirty="0">
              <a:solidFill>
                <a:srgbClr val="157359"/>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2200"/>
              <a:buFont typeface="Arial"/>
              <a:buNone/>
            </a:pPr>
            <a:r>
              <a:rPr lang="en-US" sz="2200" b="0" i="0" u="none" strike="noStrike" cap="none" dirty="0">
                <a:solidFill>
                  <a:schemeClr val="dk1"/>
                </a:solidFill>
                <a:latin typeface="Arial"/>
                <a:ea typeface="Arial"/>
                <a:cs typeface="Arial"/>
                <a:sym typeface="Arial"/>
              </a:rPr>
              <a:t>The </a:t>
            </a:r>
            <a:r>
              <a:rPr lang="en-US" sz="2200" b="0" i="0" u="none" strike="noStrike" cap="none" dirty="0" err="1">
                <a:solidFill>
                  <a:schemeClr val="dk1"/>
                </a:solidFill>
                <a:latin typeface="Arial"/>
                <a:ea typeface="Arial"/>
                <a:cs typeface="Arial"/>
                <a:sym typeface="Arial"/>
              </a:rPr>
              <a:t>WikiQA</a:t>
            </a:r>
            <a:r>
              <a:rPr lang="en-US" sz="2200" b="0" i="0" u="none" strike="noStrike" cap="none" dirty="0">
                <a:solidFill>
                  <a:schemeClr val="dk1"/>
                </a:solidFill>
                <a:latin typeface="Arial"/>
                <a:ea typeface="Arial"/>
                <a:cs typeface="Arial"/>
                <a:sym typeface="Arial"/>
              </a:rPr>
              <a:t> corpus is a new publicly available set of question and sentence pairs, collected and annotated for research on open-domain question answering.</a:t>
            </a:r>
            <a:endParaRPr sz="2200" b="0" i="0" u="none" strike="noStrike" cap="none" dirty="0">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2200"/>
              <a:buFont typeface="Arial"/>
              <a:buNone/>
            </a:pPr>
            <a:r>
              <a:rPr lang="en-US" sz="2200" b="0" i="0" u="none" strike="noStrike" cap="none" dirty="0">
                <a:solidFill>
                  <a:schemeClr val="dk1"/>
                </a:solidFill>
                <a:latin typeface="Arial"/>
                <a:ea typeface="Arial"/>
                <a:cs typeface="Arial"/>
                <a:sym typeface="Arial"/>
              </a:rPr>
              <a:t>Size: 7 columns and 29,291 rows.</a:t>
            </a:r>
            <a:endParaRPr sz="2200" b="0" i="0" u="none" strike="noStrike" cap="none" dirty="0">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2200"/>
              <a:buFont typeface="Arial"/>
              <a:buNone/>
            </a:pPr>
            <a:r>
              <a:rPr lang="en-US" sz="2200" b="0" i="0" u="none" strike="noStrike" cap="none" dirty="0">
                <a:solidFill>
                  <a:schemeClr val="dk1"/>
                </a:solidFill>
                <a:latin typeface="Arial"/>
                <a:ea typeface="Arial"/>
                <a:cs typeface="Arial"/>
                <a:sym typeface="Arial"/>
              </a:rPr>
              <a:t>Source: </a:t>
            </a:r>
            <a:r>
              <a:rPr lang="en-US" sz="2200" b="0" i="0" u="sng" strike="noStrike" cap="none" dirty="0">
                <a:solidFill>
                  <a:schemeClr val="hlink"/>
                </a:solidFill>
                <a:latin typeface="Arial"/>
                <a:ea typeface="Arial"/>
                <a:cs typeface="Arial"/>
                <a:sym typeface="Arial"/>
                <a:hlinkClick r:id="rId7"/>
              </a:rPr>
              <a:t>https://www.microsoft.com/en-us/download/details.aspx?id=52419</a:t>
            </a:r>
            <a:r>
              <a:rPr lang="en-US" sz="2200" b="0" i="0" u="none" strike="noStrike" cap="none" dirty="0">
                <a:solidFill>
                  <a:schemeClr val="dk1"/>
                </a:solidFill>
                <a:latin typeface="Arial"/>
                <a:ea typeface="Arial"/>
                <a:cs typeface="Arial"/>
                <a:sym typeface="Arial"/>
              </a:rPr>
              <a:t> </a:t>
            </a:r>
            <a:endParaRPr sz="2200" b="0" i="0" u="none" strike="noStrike" cap="none" dirty="0">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2200"/>
              <a:buFont typeface="Arial"/>
              <a:buNone/>
            </a:pPr>
            <a:endParaRPr sz="2200" b="0" i="0" u="none" strike="noStrike" cap="none" dirty="0">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chemeClr val="dk1"/>
              </a:buClr>
              <a:buSzPts val="1100"/>
              <a:buFont typeface="Arial"/>
              <a:buNone/>
            </a:pPr>
            <a:r>
              <a:rPr lang="en-US" sz="2200" b="0" i="0" u="none" strike="noStrike" cap="none" dirty="0">
                <a:solidFill>
                  <a:schemeClr val="dk1"/>
                </a:solidFill>
                <a:latin typeface="Arial"/>
                <a:ea typeface="Arial"/>
                <a:cs typeface="Arial"/>
                <a:sym typeface="Arial"/>
              </a:rPr>
              <a:t>For testing purposes, changes were made to the number of rows and reduced to 100 rows.</a:t>
            </a:r>
            <a:endParaRPr sz="2200" b="0" i="0" u="none" strike="noStrike" cap="none" dirty="0">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p11"/>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181" name="Google Shape;181;p11"/>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182" name="Google Shape;182;p11"/>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183" name="Google Shape;183;p11"/>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184" name="Google Shape;184;p11"/>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Methodology</a:t>
            </a:r>
            <a:endParaRPr sz="3000" b="1" i="0" u="none" strike="noStrike" cap="none">
              <a:solidFill>
                <a:srgbClr val="C00000"/>
              </a:solidFill>
              <a:latin typeface="Arial"/>
              <a:ea typeface="Arial"/>
              <a:cs typeface="Arial"/>
              <a:sym typeface="Arial"/>
            </a:endParaRPr>
          </a:p>
        </p:txBody>
      </p:sp>
      <p:sp>
        <p:nvSpPr>
          <p:cNvPr id="185" name="Google Shape;185;p11"/>
          <p:cNvSpPr txBox="1"/>
          <p:nvPr/>
        </p:nvSpPr>
        <p:spPr>
          <a:xfrm>
            <a:off x="1771400" y="2078925"/>
            <a:ext cx="10025700" cy="42747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2400"/>
              <a:buFont typeface="Arial"/>
              <a:buNone/>
            </a:pPr>
            <a:r>
              <a:rPr lang="en-US" sz="2400" b="1" i="1" u="none" strike="noStrike" cap="none">
                <a:solidFill>
                  <a:schemeClr val="dk1"/>
                </a:solidFill>
                <a:latin typeface="Arial"/>
                <a:ea typeface="Arial"/>
                <a:cs typeface="Arial"/>
                <a:sym typeface="Arial"/>
              </a:rPr>
              <a:t>Dataset:</a:t>
            </a:r>
            <a:endParaRPr sz="2400" b="1" i="1" u="none" strike="noStrike" cap="none">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200"/>
              <a:buFont typeface="Arial"/>
              <a:buNone/>
            </a:pPr>
            <a:r>
              <a:rPr lang="en-US" sz="2200" b="1" i="1" u="none" strike="noStrike" cap="none">
                <a:solidFill>
                  <a:srgbClr val="157359"/>
                </a:solidFill>
                <a:latin typeface="Arial"/>
                <a:ea typeface="Arial"/>
                <a:cs typeface="Arial"/>
                <a:sym typeface="Arial"/>
              </a:rPr>
              <a:t>2.   IMDB Dataset</a:t>
            </a:r>
            <a:endParaRPr sz="2200" b="1" i="1" u="none" strike="noStrike" cap="none">
              <a:solidFill>
                <a:srgbClr val="157359"/>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Arial"/>
                <a:ea typeface="Arial"/>
                <a:cs typeface="Arial"/>
                <a:sym typeface="Arial"/>
              </a:rPr>
              <a:t>The IMDb dataset consists of movie reviews along with their corresponding sentiment labels, usually classified as positive or negative sentiments.</a:t>
            </a:r>
            <a:endParaRPr sz="2200" b="0" i="0" u="none" strike="noStrike" cap="none">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Arial"/>
                <a:ea typeface="Arial"/>
                <a:cs typeface="Arial"/>
                <a:sym typeface="Arial"/>
              </a:rPr>
              <a:t>Size: 2 columns and 50,000 rows.</a:t>
            </a:r>
            <a:endParaRPr sz="2200" b="0" i="0" u="none" strike="noStrike" cap="none">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Arial"/>
                <a:ea typeface="Arial"/>
                <a:cs typeface="Arial"/>
                <a:sym typeface="Arial"/>
              </a:rPr>
              <a:t>Source: </a:t>
            </a:r>
            <a:r>
              <a:rPr lang="en-US" sz="2200" b="0" i="0" u="sng" strike="noStrike" cap="none">
                <a:solidFill>
                  <a:schemeClr val="hlink"/>
                </a:solidFill>
                <a:latin typeface="Arial"/>
                <a:ea typeface="Arial"/>
                <a:cs typeface="Arial"/>
                <a:sym typeface="Arial"/>
                <a:hlinkClick r:id="rId7"/>
              </a:rPr>
              <a:t>https://www.kaggle.com/datasets/lakshmi25npathi/imdb-dataset-of-50k-movie-reviews</a:t>
            </a:r>
            <a:r>
              <a:rPr lang="en-US" sz="2200" b="0" i="0" u="none" strike="noStrike" cap="none">
                <a:solidFill>
                  <a:schemeClr val="dk1"/>
                </a:solidFill>
                <a:latin typeface="Arial"/>
                <a:ea typeface="Arial"/>
                <a:cs typeface="Arial"/>
                <a:sym typeface="Arial"/>
              </a:rPr>
              <a:t> </a:t>
            </a:r>
            <a:endParaRPr sz="2200" b="0" i="0" u="none" strike="noStrike" cap="none">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2200"/>
              <a:buFont typeface="Arial"/>
              <a:buNone/>
            </a:pPr>
            <a:r>
              <a:rPr lang="en-US" sz="2200" b="0" i="0" u="none" strike="noStrike" cap="none">
                <a:solidFill>
                  <a:schemeClr val="dk1"/>
                </a:solidFill>
                <a:latin typeface="Arial"/>
                <a:ea typeface="Arial"/>
                <a:cs typeface="Arial"/>
                <a:sym typeface="Arial"/>
              </a:rPr>
              <a:t>For testing purposes, changes were made to the number of rows and reduced to 500 rows.</a:t>
            </a:r>
            <a:endParaRPr sz="2200" b="0" i="0" u="none" strike="noStrike" cap="none">
              <a:solidFill>
                <a:schemeClr val="dk1"/>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pic>
        <p:nvPicPr>
          <p:cNvPr id="190" name="Google Shape;190;p12"/>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191" name="Google Shape;191;p12"/>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192" name="Google Shape;192;p12"/>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193" name="Google Shape;193;p12"/>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194" name="Google Shape;194;p12"/>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Methodology</a:t>
            </a:r>
            <a:endParaRPr sz="3000" b="1" i="0" u="none" strike="noStrike" cap="none">
              <a:solidFill>
                <a:srgbClr val="C00000"/>
              </a:solidFill>
              <a:latin typeface="Arial"/>
              <a:ea typeface="Arial"/>
              <a:cs typeface="Arial"/>
              <a:sym typeface="Arial"/>
            </a:endParaRPr>
          </a:p>
        </p:txBody>
      </p:sp>
      <p:sp>
        <p:nvSpPr>
          <p:cNvPr id="195" name="Google Shape;195;p12"/>
          <p:cNvSpPr txBox="1"/>
          <p:nvPr/>
        </p:nvSpPr>
        <p:spPr>
          <a:xfrm>
            <a:off x="1822000" y="2094300"/>
            <a:ext cx="10025700" cy="4274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1" u="none" strike="noStrike" cap="none">
                <a:solidFill>
                  <a:schemeClr val="dk1"/>
                </a:solidFill>
                <a:latin typeface="Arial"/>
                <a:ea typeface="Arial"/>
                <a:cs typeface="Arial"/>
                <a:sym typeface="Arial"/>
              </a:rPr>
              <a:t>Algorithms:</a:t>
            </a:r>
            <a:endParaRPr sz="2400" b="1" i="1" u="none" strike="noStrike" cap="none">
              <a:solidFill>
                <a:schemeClr val="dk1"/>
              </a:solidFill>
              <a:latin typeface="Arial"/>
              <a:ea typeface="Arial"/>
              <a:cs typeface="Arial"/>
              <a:sym typeface="Arial"/>
            </a:endParaRPr>
          </a:p>
        </p:txBody>
      </p:sp>
      <p:pic>
        <p:nvPicPr>
          <p:cNvPr id="196" name="Google Shape;196;p12">
            <a:hlinkClick r:id="rId7" action="ppaction://hlinkfile"/>
          </p:cNvPr>
          <p:cNvPicPr preferRelativeResize="0"/>
          <p:nvPr/>
        </p:nvPicPr>
        <p:blipFill rotWithShape="1">
          <a:blip r:embed="rId8">
            <a:alphaModFix/>
          </a:blip>
          <a:srcRect/>
          <a:stretch/>
        </p:blipFill>
        <p:spPr>
          <a:xfrm>
            <a:off x="1448650" y="2729425"/>
            <a:ext cx="10475872" cy="2401278"/>
          </a:xfrm>
          <a:prstGeom prst="rect">
            <a:avLst/>
          </a:prstGeom>
          <a:noFill/>
          <a:ln>
            <a:noFill/>
          </a:ln>
        </p:spPr>
      </p:pic>
      <p:sp>
        <p:nvSpPr>
          <p:cNvPr id="10" name="TextBox 9">
            <a:extLst>
              <a:ext uri="{FF2B5EF4-FFF2-40B4-BE49-F238E27FC236}">
                <a16:creationId xmlns:a16="http://schemas.microsoft.com/office/drawing/2014/main" id="{B78B863F-14E2-4CFE-AB33-8051B9A63DA9}"/>
              </a:ext>
            </a:extLst>
          </p:cNvPr>
          <p:cNvSpPr txBox="1"/>
          <p:nvPr/>
        </p:nvSpPr>
        <p:spPr>
          <a:xfrm>
            <a:off x="3819561" y="5288186"/>
            <a:ext cx="5734050" cy="307777"/>
          </a:xfrm>
          <a:prstGeom prst="rect">
            <a:avLst/>
          </a:prstGeom>
          <a:noFill/>
        </p:spPr>
        <p:txBody>
          <a:bodyPr wrap="square" rtlCol="0">
            <a:spAutoFit/>
          </a:bodyPr>
          <a:lstStyle/>
          <a:p>
            <a:pPr algn="ctr"/>
            <a:r>
              <a:rPr lang="en-IN" dirty="0"/>
              <a:t>Figure 5: Conceptual Diagram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Google Shape;202;p13"/>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03" name="Google Shape;203;p13"/>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04" name="Google Shape;204;p13"/>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205" name="Google Shape;205;p13"/>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206" name="Google Shape;206;p13"/>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Methodology</a:t>
            </a:r>
            <a:endParaRPr sz="3000" b="1" i="0" u="none" strike="noStrike" cap="none">
              <a:solidFill>
                <a:srgbClr val="C00000"/>
              </a:solidFill>
              <a:latin typeface="Arial"/>
              <a:ea typeface="Arial"/>
              <a:cs typeface="Arial"/>
              <a:sym typeface="Arial"/>
            </a:endParaRPr>
          </a:p>
        </p:txBody>
      </p:sp>
      <p:sp>
        <p:nvSpPr>
          <p:cNvPr id="207" name="Google Shape;207;p13"/>
          <p:cNvSpPr txBox="1"/>
          <p:nvPr/>
        </p:nvSpPr>
        <p:spPr>
          <a:xfrm>
            <a:off x="1771400" y="2078925"/>
            <a:ext cx="10025700" cy="4274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1" u="none" strike="noStrike" cap="none">
                <a:solidFill>
                  <a:schemeClr val="dk1"/>
                </a:solidFill>
                <a:latin typeface="Arial"/>
                <a:ea typeface="Arial"/>
                <a:cs typeface="Arial"/>
                <a:sym typeface="Arial"/>
              </a:rPr>
              <a:t>Libraries:</a:t>
            </a:r>
            <a:endParaRPr sz="2400" b="1" i="1"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Arial"/>
              <a:ea typeface="Arial"/>
              <a:cs typeface="Arial"/>
              <a:sym typeface="Arial"/>
            </a:endParaRPr>
          </a:p>
          <a:p>
            <a:pPr marL="457200" marR="0" lvl="0" indent="-368300" algn="l" rtl="0">
              <a:lnSpc>
                <a:spcPct val="100000"/>
              </a:lnSpc>
              <a:spcBef>
                <a:spcPts val="0"/>
              </a:spcBef>
              <a:spcAft>
                <a:spcPts val="0"/>
              </a:spcAft>
              <a:buClr>
                <a:schemeClr val="dk1"/>
              </a:buClr>
              <a:buSzPts val="2200"/>
              <a:buFont typeface="Arial"/>
              <a:buAutoNum type="arabicPeriod"/>
            </a:pPr>
            <a:r>
              <a:rPr lang="en-US" sz="2200" b="1" i="1" u="none" strike="noStrike" cap="none">
                <a:solidFill>
                  <a:srgbClr val="157359"/>
                </a:solidFill>
                <a:latin typeface="Arial"/>
                <a:ea typeface="Arial"/>
                <a:cs typeface="Arial"/>
                <a:sym typeface="Arial"/>
              </a:rPr>
              <a:t>spaCy:</a:t>
            </a:r>
            <a:r>
              <a:rPr lang="en-US" sz="2200" b="0" i="0" u="none" strike="noStrike" cap="none">
                <a:solidFill>
                  <a:schemeClr val="dk1"/>
                </a:solidFill>
                <a:latin typeface="Arial"/>
                <a:ea typeface="Arial"/>
                <a:cs typeface="Arial"/>
                <a:sym typeface="Arial"/>
              </a:rPr>
              <a:t> A library for advanced natural language processing in Python, utilized for tokenization and lemmatization of text data.</a:t>
            </a:r>
            <a:endParaRPr sz="2200" b="0" i="0" u="none" strike="noStrike" cap="none">
              <a:solidFill>
                <a:schemeClr val="dk1"/>
              </a:solidFill>
              <a:latin typeface="Arial"/>
              <a:ea typeface="Arial"/>
              <a:cs typeface="Arial"/>
              <a:sym typeface="Arial"/>
            </a:endParaRPr>
          </a:p>
          <a:p>
            <a:pPr marL="457200" marR="0" lvl="0" indent="-368300" algn="l" rtl="0">
              <a:lnSpc>
                <a:spcPct val="100000"/>
              </a:lnSpc>
              <a:spcBef>
                <a:spcPts val="0"/>
              </a:spcBef>
              <a:spcAft>
                <a:spcPts val="0"/>
              </a:spcAft>
              <a:buClr>
                <a:schemeClr val="dk1"/>
              </a:buClr>
              <a:buSzPts val="2200"/>
              <a:buFont typeface="Arial"/>
              <a:buAutoNum type="arabicPeriod"/>
            </a:pPr>
            <a:r>
              <a:rPr lang="en-US" sz="2200" b="1" i="1" u="none" strike="noStrike" cap="none">
                <a:solidFill>
                  <a:srgbClr val="157359"/>
                </a:solidFill>
                <a:latin typeface="Arial"/>
                <a:ea typeface="Arial"/>
                <a:cs typeface="Arial"/>
                <a:sym typeface="Arial"/>
              </a:rPr>
              <a:t>NLTK (Natural Language Toolkit):</a:t>
            </a:r>
            <a:r>
              <a:rPr lang="en-US" sz="2200" b="0" i="0" u="none" strike="noStrike" cap="none">
                <a:solidFill>
                  <a:schemeClr val="dk1"/>
                </a:solidFill>
                <a:latin typeface="Arial"/>
                <a:ea typeface="Arial"/>
                <a:cs typeface="Arial"/>
                <a:sym typeface="Arial"/>
              </a:rPr>
              <a:t> A leading platform for building Python programs to work with human language data, employed for tasks like stopwords removal and other text preprocessing tasks.</a:t>
            </a:r>
            <a:endParaRPr sz="2200" b="0" i="0" u="none" strike="noStrike" cap="none">
              <a:solidFill>
                <a:schemeClr val="dk1"/>
              </a:solidFill>
              <a:latin typeface="Arial"/>
              <a:ea typeface="Arial"/>
              <a:cs typeface="Arial"/>
              <a:sym typeface="Arial"/>
            </a:endParaRPr>
          </a:p>
          <a:p>
            <a:pPr marL="457200" marR="0" lvl="0" indent="-368300" algn="l" rtl="0">
              <a:lnSpc>
                <a:spcPct val="100000"/>
              </a:lnSpc>
              <a:spcBef>
                <a:spcPts val="0"/>
              </a:spcBef>
              <a:spcAft>
                <a:spcPts val="0"/>
              </a:spcAft>
              <a:buClr>
                <a:schemeClr val="dk1"/>
              </a:buClr>
              <a:buSzPts val="2200"/>
              <a:buFont typeface="Arial"/>
              <a:buAutoNum type="arabicPeriod"/>
            </a:pPr>
            <a:r>
              <a:rPr lang="en-US" sz="2200" b="1" i="1" u="none" strike="noStrike" cap="none">
                <a:solidFill>
                  <a:srgbClr val="157359"/>
                </a:solidFill>
                <a:latin typeface="Arial"/>
                <a:ea typeface="Arial"/>
                <a:cs typeface="Arial"/>
                <a:sym typeface="Arial"/>
              </a:rPr>
              <a:t>Tablib:</a:t>
            </a:r>
            <a:r>
              <a:rPr lang="en-US" sz="2200" b="0" i="0" u="none" strike="noStrike" cap="none">
                <a:solidFill>
                  <a:schemeClr val="dk1"/>
                </a:solidFill>
                <a:latin typeface="Arial"/>
                <a:ea typeface="Arial"/>
                <a:cs typeface="Arial"/>
                <a:sym typeface="Arial"/>
              </a:rPr>
              <a:t> A Python library for handling tabular data, particularly CSV files, which is essential for data manipulation and processing.</a:t>
            </a:r>
            <a:endParaRPr sz="2200" b="0" i="0" u="none" strike="noStrike" cap="none">
              <a:solidFill>
                <a:schemeClr val="dk1"/>
              </a:solidFill>
              <a:latin typeface="Arial"/>
              <a:ea typeface="Arial"/>
              <a:cs typeface="Arial"/>
              <a:sym typeface="Arial"/>
            </a:endParaRPr>
          </a:p>
          <a:p>
            <a:pPr marL="457200" marR="0" lvl="0" indent="-368300" algn="l" rtl="0">
              <a:lnSpc>
                <a:spcPct val="100000"/>
              </a:lnSpc>
              <a:spcBef>
                <a:spcPts val="0"/>
              </a:spcBef>
              <a:spcAft>
                <a:spcPts val="0"/>
              </a:spcAft>
              <a:buClr>
                <a:schemeClr val="dk1"/>
              </a:buClr>
              <a:buSzPts val="2200"/>
              <a:buFont typeface="Arial"/>
              <a:buAutoNum type="arabicPeriod"/>
            </a:pPr>
            <a:r>
              <a:rPr lang="en-US" sz="2200" b="1" i="1" u="none" strike="noStrike" cap="none">
                <a:solidFill>
                  <a:srgbClr val="157359"/>
                </a:solidFill>
                <a:latin typeface="Arial"/>
                <a:ea typeface="Arial"/>
                <a:cs typeface="Arial"/>
                <a:sym typeface="Arial"/>
              </a:rPr>
              <a:t>Import-Export:</a:t>
            </a:r>
            <a:r>
              <a:rPr lang="en-US" sz="2200" b="0" i="0" u="none" strike="noStrike" cap="none">
                <a:solidFill>
                  <a:schemeClr val="dk1"/>
                </a:solidFill>
                <a:latin typeface="Arial"/>
                <a:ea typeface="Arial"/>
                <a:cs typeface="Arial"/>
                <a:sym typeface="Arial"/>
              </a:rPr>
              <a:t> A Django package that simplifies importing and exporting data in various formats, making it easier to manage data within the application.</a:t>
            </a:r>
            <a:endParaRPr sz="2200" b="0" i="0" u="none" strike="noStrike" cap="none">
              <a:solidFill>
                <a:schemeClr val="dk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14"/>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13" name="Google Shape;213;p14"/>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14" name="Google Shape;214;p14"/>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215" name="Google Shape;215;p14"/>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216" name="Google Shape;216;p14"/>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Methodology</a:t>
            </a:r>
            <a:endParaRPr sz="3000" b="1" i="0" u="none" strike="noStrike" cap="none">
              <a:solidFill>
                <a:srgbClr val="C00000"/>
              </a:solidFill>
              <a:latin typeface="Arial"/>
              <a:ea typeface="Arial"/>
              <a:cs typeface="Arial"/>
              <a:sym typeface="Arial"/>
            </a:endParaRPr>
          </a:p>
        </p:txBody>
      </p:sp>
      <p:sp>
        <p:nvSpPr>
          <p:cNvPr id="217" name="Google Shape;217;p14"/>
          <p:cNvSpPr txBox="1"/>
          <p:nvPr/>
        </p:nvSpPr>
        <p:spPr>
          <a:xfrm>
            <a:off x="1771400" y="2078925"/>
            <a:ext cx="10025700" cy="4274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1" u="none" strike="noStrike" cap="none">
                <a:solidFill>
                  <a:schemeClr val="dk1"/>
                </a:solidFill>
                <a:latin typeface="Arial"/>
                <a:ea typeface="Arial"/>
                <a:cs typeface="Arial"/>
                <a:sym typeface="Arial"/>
              </a:rPr>
              <a:t>Framework: </a:t>
            </a:r>
            <a:endParaRPr sz="2400" b="1" i="1" u="none" strike="noStrike" cap="none">
              <a:solidFill>
                <a:srgbClr val="157359"/>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endParaRPr sz="2400" b="1" i="1" u="none" strike="noStrike" cap="none">
              <a:solidFill>
                <a:srgbClr val="157359"/>
              </a:solidFill>
              <a:latin typeface="Arial"/>
              <a:ea typeface="Arial"/>
              <a:cs typeface="Arial"/>
              <a:sym typeface="Arial"/>
            </a:endParaRPr>
          </a:p>
        </p:txBody>
      </p:sp>
      <p:pic>
        <p:nvPicPr>
          <p:cNvPr id="218" name="Google Shape;218;p14"/>
          <p:cNvPicPr preferRelativeResize="0"/>
          <p:nvPr/>
        </p:nvPicPr>
        <p:blipFill rotWithShape="1">
          <a:blip r:embed="rId7">
            <a:alphaModFix/>
          </a:blip>
          <a:srcRect/>
          <a:stretch/>
        </p:blipFill>
        <p:spPr>
          <a:xfrm>
            <a:off x="8772125" y="3203650"/>
            <a:ext cx="2912451" cy="1325156"/>
          </a:xfrm>
          <a:prstGeom prst="rect">
            <a:avLst/>
          </a:prstGeom>
          <a:noFill/>
          <a:ln>
            <a:noFill/>
          </a:ln>
        </p:spPr>
      </p:pic>
      <p:sp>
        <p:nvSpPr>
          <p:cNvPr id="219" name="Google Shape;219;p14"/>
          <p:cNvSpPr txBox="1"/>
          <p:nvPr/>
        </p:nvSpPr>
        <p:spPr>
          <a:xfrm>
            <a:off x="1771400" y="2773950"/>
            <a:ext cx="6539700" cy="3644400"/>
          </a:xfrm>
          <a:prstGeom prst="rect">
            <a:avLst/>
          </a:prstGeom>
          <a:noFill/>
          <a:ln>
            <a:noFill/>
          </a:ln>
        </p:spPr>
        <p:txBody>
          <a:bodyPr spcFirstLastPara="1" wrap="square" lIns="91425" tIns="91425" rIns="91425" bIns="91425" anchor="t" anchorCtr="0">
            <a:noAutofit/>
          </a:bodyPr>
          <a:lstStyle/>
          <a:p>
            <a:pPr marL="457200" marR="0" lvl="0" indent="-368300" algn="just" rtl="0">
              <a:lnSpc>
                <a:spcPct val="100000"/>
              </a:lnSpc>
              <a:spcBef>
                <a:spcPts val="0"/>
              </a:spcBef>
              <a:spcAft>
                <a:spcPts val="0"/>
              </a:spcAft>
              <a:buClr>
                <a:schemeClr val="dk1"/>
              </a:buClr>
              <a:buSzPts val="2200"/>
              <a:buFont typeface="Arial"/>
              <a:buAutoNum type="arabicPeriod"/>
            </a:pPr>
            <a:r>
              <a:rPr lang="en-US" sz="2200" b="1" i="1" u="none" strike="noStrike" cap="none" dirty="0">
                <a:solidFill>
                  <a:srgbClr val="157359"/>
                </a:solidFill>
                <a:latin typeface="Arial"/>
                <a:ea typeface="Arial"/>
                <a:cs typeface="Arial"/>
                <a:sym typeface="Arial"/>
              </a:rPr>
              <a:t>Model Layer:</a:t>
            </a:r>
            <a:r>
              <a:rPr lang="en-US" sz="2200" b="0" i="0" u="none" strike="noStrike" cap="none" dirty="0">
                <a:solidFill>
                  <a:schemeClr val="dk1"/>
                </a:solidFill>
                <a:latin typeface="Arial"/>
                <a:ea typeface="Arial"/>
                <a:cs typeface="Arial"/>
                <a:sym typeface="Arial"/>
              </a:rPr>
              <a:t> Defines data structure with Sample and </a:t>
            </a:r>
            <a:r>
              <a:rPr lang="en-US" sz="2200" b="0" i="0" u="none" strike="noStrike" cap="none" dirty="0" err="1">
                <a:solidFill>
                  <a:schemeClr val="dk1"/>
                </a:solidFill>
                <a:latin typeface="Arial"/>
                <a:ea typeface="Arial"/>
                <a:cs typeface="Arial"/>
                <a:sym typeface="Arial"/>
              </a:rPr>
              <a:t>PreprocessedSample</a:t>
            </a:r>
            <a:r>
              <a:rPr lang="en-US" sz="2200" b="0" i="0" u="none" strike="noStrike" cap="none" dirty="0">
                <a:solidFill>
                  <a:schemeClr val="dk1"/>
                </a:solidFill>
                <a:latin typeface="Arial"/>
                <a:ea typeface="Arial"/>
                <a:cs typeface="Arial"/>
                <a:sym typeface="Arial"/>
              </a:rPr>
              <a:t> models.</a:t>
            </a:r>
            <a:endParaRPr sz="2200" b="0" i="0" u="none" strike="noStrike" cap="none" dirty="0">
              <a:solidFill>
                <a:schemeClr val="dk1"/>
              </a:solidFill>
              <a:latin typeface="Arial"/>
              <a:ea typeface="Arial"/>
              <a:cs typeface="Arial"/>
              <a:sym typeface="Arial"/>
            </a:endParaRPr>
          </a:p>
          <a:p>
            <a:pPr marL="457200" marR="0" lvl="0" indent="-368300" algn="just" rtl="0">
              <a:lnSpc>
                <a:spcPct val="100000"/>
              </a:lnSpc>
              <a:spcBef>
                <a:spcPts val="0"/>
              </a:spcBef>
              <a:spcAft>
                <a:spcPts val="0"/>
              </a:spcAft>
              <a:buClr>
                <a:schemeClr val="dk1"/>
              </a:buClr>
              <a:buSzPts val="2200"/>
              <a:buFont typeface="Arial"/>
              <a:buAutoNum type="arabicPeriod"/>
            </a:pPr>
            <a:r>
              <a:rPr lang="en-US" sz="2200" b="1" i="1" u="none" strike="noStrike" cap="none" dirty="0">
                <a:solidFill>
                  <a:srgbClr val="157359"/>
                </a:solidFill>
                <a:latin typeface="Arial"/>
                <a:ea typeface="Arial"/>
                <a:cs typeface="Arial"/>
                <a:sym typeface="Arial"/>
              </a:rPr>
              <a:t>View Layer:</a:t>
            </a:r>
            <a:r>
              <a:rPr lang="en-US" sz="2200" b="0" i="0" u="none" strike="noStrike" cap="none" dirty="0">
                <a:solidFill>
                  <a:schemeClr val="dk1"/>
                </a:solidFill>
                <a:latin typeface="Arial"/>
                <a:ea typeface="Arial"/>
                <a:cs typeface="Arial"/>
                <a:sym typeface="Arial"/>
              </a:rPr>
              <a:t> Handles user requests with views like upload, </a:t>
            </a:r>
            <a:r>
              <a:rPr lang="en-US" sz="2200" b="0" i="0" u="none" strike="noStrike" cap="none" dirty="0" err="1">
                <a:solidFill>
                  <a:schemeClr val="dk1"/>
                </a:solidFill>
                <a:latin typeface="Arial"/>
                <a:ea typeface="Arial"/>
                <a:cs typeface="Arial"/>
                <a:sym typeface="Arial"/>
              </a:rPr>
              <a:t>run_tasks</a:t>
            </a:r>
            <a:r>
              <a:rPr lang="en-US" sz="2200" b="0" i="0" u="none" strike="noStrike" cap="none" dirty="0">
                <a:solidFill>
                  <a:schemeClr val="dk1"/>
                </a:solidFill>
                <a:latin typeface="Arial"/>
                <a:ea typeface="Arial"/>
                <a:cs typeface="Arial"/>
                <a:sym typeface="Arial"/>
              </a:rPr>
              <a:t>, preview, and </a:t>
            </a:r>
            <a:r>
              <a:rPr lang="en-US" sz="2200" b="0" i="0" u="none" strike="noStrike" cap="none" dirty="0" err="1">
                <a:solidFill>
                  <a:schemeClr val="dk1"/>
                </a:solidFill>
                <a:latin typeface="Arial"/>
                <a:ea typeface="Arial"/>
                <a:cs typeface="Arial"/>
                <a:sym typeface="Arial"/>
              </a:rPr>
              <a:t>download_preprocessed_dataset</a:t>
            </a:r>
            <a:r>
              <a:rPr lang="en-US" sz="2200" b="0" i="0" u="none" strike="noStrike" cap="none" dirty="0">
                <a:solidFill>
                  <a:schemeClr val="dk1"/>
                </a:solidFill>
                <a:latin typeface="Arial"/>
                <a:ea typeface="Arial"/>
                <a:cs typeface="Arial"/>
                <a:sym typeface="Arial"/>
              </a:rPr>
              <a:t>.</a:t>
            </a:r>
            <a:endParaRPr sz="2200" b="0" i="0" u="none" strike="noStrike" cap="none" dirty="0">
              <a:solidFill>
                <a:schemeClr val="dk1"/>
              </a:solidFill>
              <a:latin typeface="Arial"/>
              <a:ea typeface="Arial"/>
              <a:cs typeface="Arial"/>
              <a:sym typeface="Arial"/>
            </a:endParaRPr>
          </a:p>
          <a:p>
            <a:pPr marL="457200" marR="0" lvl="0" indent="-368300" algn="just" rtl="0">
              <a:lnSpc>
                <a:spcPct val="100000"/>
              </a:lnSpc>
              <a:spcBef>
                <a:spcPts val="0"/>
              </a:spcBef>
              <a:spcAft>
                <a:spcPts val="0"/>
              </a:spcAft>
              <a:buClr>
                <a:schemeClr val="dk1"/>
              </a:buClr>
              <a:buSzPts val="2200"/>
              <a:buFont typeface="Arial"/>
              <a:buAutoNum type="arabicPeriod"/>
            </a:pPr>
            <a:r>
              <a:rPr lang="en-US" sz="2200" b="1" i="1" u="none" strike="noStrike" cap="none" dirty="0">
                <a:solidFill>
                  <a:srgbClr val="157359"/>
                </a:solidFill>
                <a:latin typeface="Arial"/>
                <a:ea typeface="Arial"/>
                <a:cs typeface="Arial"/>
                <a:sym typeface="Arial"/>
              </a:rPr>
              <a:t>Template Layer:</a:t>
            </a:r>
            <a:r>
              <a:rPr lang="en-US" sz="2200" b="0" i="0" u="none" strike="noStrike" cap="none" dirty="0">
                <a:solidFill>
                  <a:schemeClr val="dk1"/>
                </a:solidFill>
                <a:latin typeface="Arial"/>
                <a:ea typeface="Arial"/>
                <a:cs typeface="Arial"/>
                <a:sym typeface="Arial"/>
              </a:rPr>
              <a:t> Renders HTML dynamically using templates for user interfaces.</a:t>
            </a:r>
            <a:endParaRPr sz="2200" b="0" i="0" u="none" strike="noStrike" cap="none" dirty="0">
              <a:solidFill>
                <a:schemeClr val="dk1"/>
              </a:solidFill>
              <a:latin typeface="Arial"/>
              <a:ea typeface="Arial"/>
              <a:cs typeface="Arial"/>
              <a:sym typeface="Arial"/>
            </a:endParaRPr>
          </a:p>
          <a:p>
            <a:pPr marL="457200" marR="0" lvl="0" indent="-368300" algn="just" rtl="0">
              <a:lnSpc>
                <a:spcPct val="100000"/>
              </a:lnSpc>
              <a:spcBef>
                <a:spcPts val="0"/>
              </a:spcBef>
              <a:spcAft>
                <a:spcPts val="0"/>
              </a:spcAft>
              <a:buClr>
                <a:schemeClr val="dk1"/>
              </a:buClr>
              <a:buSzPts val="2200"/>
              <a:buFont typeface="Arial"/>
              <a:buAutoNum type="arabicPeriod"/>
            </a:pPr>
            <a:r>
              <a:rPr lang="en-US" sz="2200" b="1" i="1" u="none" strike="noStrike" cap="none" dirty="0">
                <a:solidFill>
                  <a:srgbClr val="157359"/>
                </a:solidFill>
                <a:latin typeface="Arial"/>
                <a:ea typeface="Arial"/>
                <a:cs typeface="Arial"/>
                <a:sym typeface="Arial"/>
              </a:rPr>
              <a:t>URL Dispatcher:</a:t>
            </a:r>
            <a:r>
              <a:rPr lang="en-US" sz="2200" b="0" i="0" u="none" strike="noStrike" cap="none" dirty="0">
                <a:solidFill>
                  <a:schemeClr val="dk1"/>
                </a:solidFill>
                <a:latin typeface="Arial"/>
                <a:ea typeface="Arial"/>
                <a:cs typeface="Arial"/>
                <a:sym typeface="Arial"/>
              </a:rPr>
              <a:t> Maps URLs to views for routing requests.</a:t>
            </a:r>
            <a:endParaRPr sz="2200" b="0" i="0" u="none" strike="noStrike" cap="none" dirty="0">
              <a:solidFill>
                <a:schemeClr val="dk1"/>
              </a:solidFill>
              <a:latin typeface="Arial"/>
              <a:ea typeface="Arial"/>
              <a:cs typeface="Arial"/>
              <a:sym typeface="Arial"/>
            </a:endParaRPr>
          </a:p>
          <a:p>
            <a:pPr marL="457200" marR="0" lvl="0" indent="-368300" algn="just" rtl="0">
              <a:lnSpc>
                <a:spcPct val="100000"/>
              </a:lnSpc>
              <a:spcBef>
                <a:spcPts val="0"/>
              </a:spcBef>
              <a:spcAft>
                <a:spcPts val="0"/>
              </a:spcAft>
              <a:buClr>
                <a:schemeClr val="dk1"/>
              </a:buClr>
              <a:buSzPts val="2200"/>
              <a:buFont typeface="Arial"/>
              <a:buAutoNum type="arabicPeriod"/>
            </a:pPr>
            <a:r>
              <a:rPr lang="en-US" sz="2200" b="1" i="1" u="none" strike="noStrike" cap="none" dirty="0">
                <a:solidFill>
                  <a:srgbClr val="157359"/>
                </a:solidFill>
                <a:latin typeface="Arial"/>
                <a:ea typeface="Arial"/>
                <a:cs typeface="Arial"/>
                <a:sym typeface="Arial"/>
              </a:rPr>
              <a:t>Admin Interface:</a:t>
            </a:r>
            <a:r>
              <a:rPr lang="en-US" sz="2200" b="0" i="0" u="none" strike="noStrike" cap="none" dirty="0">
                <a:solidFill>
                  <a:schemeClr val="dk1"/>
                </a:solidFill>
                <a:latin typeface="Arial"/>
                <a:ea typeface="Arial"/>
                <a:cs typeface="Arial"/>
                <a:sym typeface="Arial"/>
              </a:rPr>
              <a:t> Provides built-in admin interface for managing data.</a:t>
            </a:r>
            <a:endParaRPr sz="2200" b="0" i="0" u="none" strike="noStrike" cap="none" dirty="0">
              <a:solidFill>
                <a:schemeClr val="dk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14"/>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13" name="Google Shape;213;p14"/>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14" name="Google Shape;214;p14"/>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215" name="Google Shape;215;p14"/>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216" name="Google Shape;216;p14"/>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dirty="0">
                <a:solidFill>
                  <a:srgbClr val="C00000"/>
                </a:solidFill>
              </a:rPr>
              <a:t>Results/Discussions</a:t>
            </a:r>
            <a:endParaRPr sz="3000" b="1" i="0" u="none" strike="noStrike" cap="none" dirty="0">
              <a:solidFill>
                <a:srgbClr val="C00000"/>
              </a:solidFill>
              <a:latin typeface="Arial"/>
              <a:ea typeface="Arial"/>
              <a:cs typeface="Arial"/>
              <a:sym typeface="Arial"/>
            </a:endParaRPr>
          </a:p>
        </p:txBody>
      </p:sp>
      <p:pic>
        <p:nvPicPr>
          <p:cNvPr id="3" name="Picture 2">
            <a:extLst>
              <a:ext uri="{FF2B5EF4-FFF2-40B4-BE49-F238E27FC236}">
                <a16:creationId xmlns:a16="http://schemas.microsoft.com/office/drawing/2014/main" id="{E5A2DCD8-1BAE-44A1-8198-76CD4CE4530E}"/>
              </a:ext>
            </a:extLst>
          </p:cNvPr>
          <p:cNvPicPr>
            <a:picLocks noChangeAspect="1"/>
          </p:cNvPicPr>
          <p:nvPr/>
        </p:nvPicPr>
        <p:blipFill>
          <a:blip r:embed="rId7"/>
          <a:stretch>
            <a:fillRect/>
          </a:stretch>
        </p:blipFill>
        <p:spPr>
          <a:xfrm>
            <a:off x="1372137" y="2602298"/>
            <a:ext cx="5336093" cy="2407852"/>
          </a:xfrm>
          <a:prstGeom prst="rect">
            <a:avLst/>
          </a:prstGeom>
        </p:spPr>
      </p:pic>
      <p:pic>
        <p:nvPicPr>
          <p:cNvPr id="5" name="Picture 4">
            <a:extLst>
              <a:ext uri="{FF2B5EF4-FFF2-40B4-BE49-F238E27FC236}">
                <a16:creationId xmlns:a16="http://schemas.microsoft.com/office/drawing/2014/main" id="{CF3D4F7A-FAD4-443A-B796-B59595B57F8C}"/>
              </a:ext>
            </a:extLst>
          </p:cNvPr>
          <p:cNvPicPr>
            <a:picLocks noChangeAspect="1"/>
          </p:cNvPicPr>
          <p:nvPr/>
        </p:nvPicPr>
        <p:blipFill>
          <a:blip r:embed="rId8"/>
          <a:stretch>
            <a:fillRect/>
          </a:stretch>
        </p:blipFill>
        <p:spPr>
          <a:xfrm>
            <a:off x="6934765" y="2602298"/>
            <a:ext cx="5257235" cy="2407852"/>
          </a:xfrm>
          <a:prstGeom prst="rect">
            <a:avLst/>
          </a:prstGeom>
        </p:spPr>
      </p:pic>
      <p:sp>
        <p:nvSpPr>
          <p:cNvPr id="10" name="TextBox 9">
            <a:extLst>
              <a:ext uri="{FF2B5EF4-FFF2-40B4-BE49-F238E27FC236}">
                <a16:creationId xmlns:a16="http://schemas.microsoft.com/office/drawing/2014/main" id="{8C6BFE69-EACD-490F-955A-DC79E10D3622}"/>
              </a:ext>
            </a:extLst>
          </p:cNvPr>
          <p:cNvSpPr txBox="1"/>
          <p:nvPr/>
        </p:nvSpPr>
        <p:spPr>
          <a:xfrm>
            <a:off x="3228975" y="5286785"/>
            <a:ext cx="1885950" cy="307777"/>
          </a:xfrm>
          <a:prstGeom prst="rect">
            <a:avLst/>
          </a:prstGeom>
          <a:noFill/>
        </p:spPr>
        <p:txBody>
          <a:bodyPr wrap="square" rtlCol="0">
            <a:spAutoFit/>
          </a:bodyPr>
          <a:lstStyle/>
          <a:p>
            <a:r>
              <a:rPr lang="en-IN" dirty="0"/>
              <a:t>Figure 6: Home Page</a:t>
            </a:r>
          </a:p>
        </p:txBody>
      </p:sp>
      <p:sp>
        <p:nvSpPr>
          <p:cNvPr id="18" name="TextBox 17">
            <a:extLst>
              <a:ext uri="{FF2B5EF4-FFF2-40B4-BE49-F238E27FC236}">
                <a16:creationId xmlns:a16="http://schemas.microsoft.com/office/drawing/2014/main" id="{EEEE037A-EFE3-4A7F-B058-63F459241F08}"/>
              </a:ext>
            </a:extLst>
          </p:cNvPr>
          <p:cNvSpPr txBox="1"/>
          <p:nvPr/>
        </p:nvSpPr>
        <p:spPr>
          <a:xfrm>
            <a:off x="8620407" y="5286785"/>
            <a:ext cx="1885950" cy="307777"/>
          </a:xfrm>
          <a:prstGeom prst="rect">
            <a:avLst/>
          </a:prstGeom>
          <a:noFill/>
        </p:spPr>
        <p:txBody>
          <a:bodyPr wrap="square" rtlCol="0">
            <a:spAutoFit/>
          </a:bodyPr>
          <a:lstStyle/>
          <a:p>
            <a:r>
              <a:rPr lang="en-IN" dirty="0"/>
              <a:t>Figure 7: Home Page</a:t>
            </a:r>
          </a:p>
        </p:txBody>
      </p:sp>
    </p:spTree>
    <p:extLst>
      <p:ext uri="{BB962C8B-B14F-4D97-AF65-F5344CB8AC3E}">
        <p14:creationId xmlns:p14="http://schemas.microsoft.com/office/powerpoint/2010/main" val="378860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14"/>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13" name="Google Shape;213;p14"/>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14" name="Google Shape;214;p14"/>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215" name="Google Shape;215;p14"/>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216" name="Google Shape;216;p14"/>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dirty="0">
                <a:solidFill>
                  <a:srgbClr val="C00000"/>
                </a:solidFill>
              </a:rPr>
              <a:t>Results/Discussions</a:t>
            </a:r>
            <a:endParaRPr sz="3000" b="1" i="0" u="none" strike="noStrike" cap="none" dirty="0">
              <a:solidFill>
                <a:srgbClr val="C00000"/>
              </a:solidFill>
              <a:latin typeface="Arial"/>
              <a:ea typeface="Arial"/>
              <a:cs typeface="Arial"/>
              <a:sym typeface="Arial"/>
            </a:endParaRPr>
          </a:p>
        </p:txBody>
      </p:sp>
      <p:pic>
        <p:nvPicPr>
          <p:cNvPr id="4" name="Picture 3">
            <a:extLst>
              <a:ext uri="{FF2B5EF4-FFF2-40B4-BE49-F238E27FC236}">
                <a16:creationId xmlns:a16="http://schemas.microsoft.com/office/drawing/2014/main" id="{C20B20FA-CCE5-4AE8-83DA-FDEAC4DD550C}"/>
              </a:ext>
            </a:extLst>
          </p:cNvPr>
          <p:cNvPicPr>
            <a:picLocks noChangeAspect="1"/>
          </p:cNvPicPr>
          <p:nvPr/>
        </p:nvPicPr>
        <p:blipFill>
          <a:blip r:embed="rId7"/>
          <a:stretch>
            <a:fillRect/>
          </a:stretch>
        </p:blipFill>
        <p:spPr>
          <a:xfrm>
            <a:off x="1299625" y="2602298"/>
            <a:ext cx="5263230" cy="2407852"/>
          </a:xfrm>
          <a:prstGeom prst="rect">
            <a:avLst/>
          </a:prstGeom>
        </p:spPr>
      </p:pic>
      <p:pic>
        <p:nvPicPr>
          <p:cNvPr id="7" name="Picture 6">
            <a:extLst>
              <a:ext uri="{FF2B5EF4-FFF2-40B4-BE49-F238E27FC236}">
                <a16:creationId xmlns:a16="http://schemas.microsoft.com/office/drawing/2014/main" id="{756ECCE0-F88F-48C8-9C7C-01F07182E4DB}"/>
              </a:ext>
            </a:extLst>
          </p:cNvPr>
          <p:cNvPicPr>
            <a:picLocks noChangeAspect="1"/>
          </p:cNvPicPr>
          <p:nvPr/>
        </p:nvPicPr>
        <p:blipFill>
          <a:blip r:embed="rId8"/>
          <a:stretch>
            <a:fillRect/>
          </a:stretch>
        </p:blipFill>
        <p:spPr>
          <a:xfrm>
            <a:off x="6727958" y="2507048"/>
            <a:ext cx="5463442" cy="2754485"/>
          </a:xfrm>
          <a:prstGeom prst="rect">
            <a:avLst/>
          </a:prstGeom>
        </p:spPr>
      </p:pic>
      <p:sp>
        <p:nvSpPr>
          <p:cNvPr id="13" name="TextBox 12">
            <a:extLst>
              <a:ext uri="{FF2B5EF4-FFF2-40B4-BE49-F238E27FC236}">
                <a16:creationId xmlns:a16="http://schemas.microsoft.com/office/drawing/2014/main" id="{41380CA9-7ADF-4562-95BF-A4EC252E0C14}"/>
              </a:ext>
            </a:extLst>
          </p:cNvPr>
          <p:cNvSpPr txBox="1"/>
          <p:nvPr/>
        </p:nvSpPr>
        <p:spPr>
          <a:xfrm>
            <a:off x="2447925" y="5286785"/>
            <a:ext cx="3333880" cy="307777"/>
          </a:xfrm>
          <a:prstGeom prst="rect">
            <a:avLst/>
          </a:prstGeom>
          <a:noFill/>
        </p:spPr>
        <p:txBody>
          <a:bodyPr wrap="square" rtlCol="0">
            <a:spAutoFit/>
          </a:bodyPr>
          <a:lstStyle/>
          <a:p>
            <a:r>
              <a:rPr lang="en-IN" dirty="0"/>
              <a:t>Figure 8: Data Pre-processor Page</a:t>
            </a:r>
          </a:p>
        </p:txBody>
      </p:sp>
      <p:sp>
        <p:nvSpPr>
          <p:cNvPr id="14" name="TextBox 13">
            <a:extLst>
              <a:ext uri="{FF2B5EF4-FFF2-40B4-BE49-F238E27FC236}">
                <a16:creationId xmlns:a16="http://schemas.microsoft.com/office/drawing/2014/main" id="{4F988E54-CAF3-495F-A84D-8C6343C8BC16}"/>
              </a:ext>
            </a:extLst>
          </p:cNvPr>
          <p:cNvSpPr txBox="1"/>
          <p:nvPr/>
        </p:nvSpPr>
        <p:spPr>
          <a:xfrm>
            <a:off x="7383163" y="5539197"/>
            <a:ext cx="4398661" cy="307777"/>
          </a:xfrm>
          <a:prstGeom prst="rect">
            <a:avLst/>
          </a:prstGeom>
          <a:noFill/>
        </p:spPr>
        <p:txBody>
          <a:bodyPr wrap="square" rtlCol="0">
            <a:spAutoFit/>
          </a:bodyPr>
          <a:lstStyle/>
          <a:p>
            <a:r>
              <a:rPr lang="en-IN" dirty="0"/>
              <a:t>Figure 9: Data Pre-processor Page- Tasks Section</a:t>
            </a:r>
          </a:p>
        </p:txBody>
      </p:sp>
    </p:spTree>
    <p:extLst>
      <p:ext uri="{BB962C8B-B14F-4D97-AF65-F5344CB8AC3E}">
        <p14:creationId xmlns:p14="http://schemas.microsoft.com/office/powerpoint/2010/main" val="4387063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14"/>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13" name="Google Shape;213;p14"/>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14" name="Google Shape;214;p14"/>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215" name="Google Shape;215;p14"/>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216" name="Google Shape;216;p14"/>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dirty="0">
                <a:solidFill>
                  <a:srgbClr val="C00000"/>
                </a:solidFill>
              </a:rPr>
              <a:t>Results/Discussions</a:t>
            </a:r>
            <a:endParaRPr sz="3000" b="1" i="0" u="none" strike="noStrike" cap="none" dirty="0">
              <a:solidFill>
                <a:srgbClr val="C00000"/>
              </a:solidFill>
              <a:latin typeface="Arial"/>
              <a:ea typeface="Arial"/>
              <a:cs typeface="Arial"/>
              <a:sym typeface="Arial"/>
            </a:endParaRPr>
          </a:p>
        </p:txBody>
      </p:sp>
      <p:pic>
        <p:nvPicPr>
          <p:cNvPr id="9" name="Picture 8">
            <a:extLst>
              <a:ext uri="{FF2B5EF4-FFF2-40B4-BE49-F238E27FC236}">
                <a16:creationId xmlns:a16="http://schemas.microsoft.com/office/drawing/2014/main" id="{9C65FAD8-75F5-4746-828A-72B4F4105046}"/>
              </a:ext>
            </a:extLst>
          </p:cNvPr>
          <p:cNvPicPr>
            <a:picLocks noChangeAspect="1"/>
          </p:cNvPicPr>
          <p:nvPr/>
        </p:nvPicPr>
        <p:blipFill>
          <a:blip r:embed="rId7"/>
          <a:stretch>
            <a:fillRect/>
          </a:stretch>
        </p:blipFill>
        <p:spPr>
          <a:xfrm>
            <a:off x="1299625" y="2468736"/>
            <a:ext cx="5310725" cy="2425784"/>
          </a:xfrm>
          <a:prstGeom prst="rect">
            <a:avLst/>
          </a:prstGeom>
        </p:spPr>
      </p:pic>
      <p:pic>
        <p:nvPicPr>
          <p:cNvPr id="11" name="Picture 10">
            <a:extLst>
              <a:ext uri="{FF2B5EF4-FFF2-40B4-BE49-F238E27FC236}">
                <a16:creationId xmlns:a16="http://schemas.microsoft.com/office/drawing/2014/main" id="{322A468A-BBAD-4419-9BDA-0B9AB9771C6C}"/>
              </a:ext>
            </a:extLst>
          </p:cNvPr>
          <p:cNvPicPr>
            <a:picLocks noChangeAspect="1"/>
          </p:cNvPicPr>
          <p:nvPr/>
        </p:nvPicPr>
        <p:blipFill>
          <a:blip r:embed="rId8"/>
          <a:stretch>
            <a:fillRect/>
          </a:stretch>
        </p:blipFill>
        <p:spPr>
          <a:xfrm>
            <a:off x="6707479" y="2473287"/>
            <a:ext cx="5411837" cy="2421233"/>
          </a:xfrm>
          <a:prstGeom prst="rect">
            <a:avLst/>
          </a:prstGeom>
        </p:spPr>
      </p:pic>
      <p:sp>
        <p:nvSpPr>
          <p:cNvPr id="17" name="TextBox 16">
            <a:extLst>
              <a:ext uri="{FF2B5EF4-FFF2-40B4-BE49-F238E27FC236}">
                <a16:creationId xmlns:a16="http://schemas.microsoft.com/office/drawing/2014/main" id="{C1355124-B67C-4B42-A353-D161E3573CA9}"/>
              </a:ext>
            </a:extLst>
          </p:cNvPr>
          <p:cNvSpPr txBox="1"/>
          <p:nvPr/>
        </p:nvSpPr>
        <p:spPr>
          <a:xfrm>
            <a:off x="1946367" y="5132896"/>
            <a:ext cx="4771424" cy="307777"/>
          </a:xfrm>
          <a:prstGeom prst="rect">
            <a:avLst/>
          </a:prstGeom>
          <a:noFill/>
        </p:spPr>
        <p:txBody>
          <a:bodyPr wrap="square" rtlCol="0">
            <a:spAutoFit/>
          </a:bodyPr>
          <a:lstStyle/>
          <a:p>
            <a:r>
              <a:rPr lang="en-IN" dirty="0"/>
              <a:t>Figure 10: Data Pre-processor Page- Preview Section</a:t>
            </a:r>
          </a:p>
        </p:txBody>
      </p:sp>
      <p:sp>
        <p:nvSpPr>
          <p:cNvPr id="18" name="TextBox 17">
            <a:extLst>
              <a:ext uri="{FF2B5EF4-FFF2-40B4-BE49-F238E27FC236}">
                <a16:creationId xmlns:a16="http://schemas.microsoft.com/office/drawing/2014/main" id="{7C6B9769-4BD5-4F61-ABAC-E4641E217ED2}"/>
              </a:ext>
            </a:extLst>
          </p:cNvPr>
          <p:cNvSpPr txBox="1"/>
          <p:nvPr/>
        </p:nvSpPr>
        <p:spPr>
          <a:xfrm>
            <a:off x="7181851" y="5131817"/>
            <a:ext cx="4771424" cy="307777"/>
          </a:xfrm>
          <a:prstGeom prst="rect">
            <a:avLst/>
          </a:prstGeom>
          <a:noFill/>
        </p:spPr>
        <p:txBody>
          <a:bodyPr wrap="square" rtlCol="0">
            <a:spAutoFit/>
          </a:bodyPr>
          <a:lstStyle/>
          <a:p>
            <a:r>
              <a:rPr lang="en-IN" dirty="0"/>
              <a:t>Figure 11: Data Pre-processor Page- Tasks Section</a:t>
            </a:r>
          </a:p>
        </p:txBody>
      </p:sp>
    </p:spTree>
    <p:extLst>
      <p:ext uri="{BB962C8B-B14F-4D97-AF65-F5344CB8AC3E}">
        <p14:creationId xmlns:p14="http://schemas.microsoft.com/office/powerpoint/2010/main" val="5158871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14"/>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13" name="Google Shape;213;p14"/>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14" name="Google Shape;214;p14"/>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215" name="Google Shape;215;p14"/>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216" name="Google Shape;216;p14"/>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dirty="0">
                <a:solidFill>
                  <a:srgbClr val="C00000"/>
                </a:solidFill>
              </a:rPr>
              <a:t>Results/Discussions</a:t>
            </a:r>
            <a:endParaRPr sz="3000" b="1" i="0" u="none" strike="noStrike" cap="none" dirty="0">
              <a:solidFill>
                <a:srgbClr val="C00000"/>
              </a:solidFill>
              <a:latin typeface="Arial"/>
              <a:ea typeface="Arial"/>
              <a:cs typeface="Arial"/>
              <a:sym typeface="Arial"/>
            </a:endParaRPr>
          </a:p>
        </p:txBody>
      </p:sp>
      <p:pic>
        <p:nvPicPr>
          <p:cNvPr id="3" name="Picture 2">
            <a:extLst>
              <a:ext uri="{FF2B5EF4-FFF2-40B4-BE49-F238E27FC236}">
                <a16:creationId xmlns:a16="http://schemas.microsoft.com/office/drawing/2014/main" id="{04CF75A9-9026-4F7F-81EF-4456D082F9F2}"/>
              </a:ext>
            </a:extLst>
          </p:cNvPr>
          <p:cNvPicPr>
            <a:picLocks noChangeAspect="1"/>
          </p:cNvPicPr>
          <p:nvPr/>
        </p:nvPicPr>
        <p:blipFill>
          <a:blip r:embed="rId7"/>
          <a:stretch>
            <a:fillRect/>
          </a:stretch>
        </p:blipFill>
        <p:spPr>
          <a:xfrm>
            <a:off x="1307354" y="2473287"/>
            <a:ext cx="5280786" cy="2406608"/>
          </a:xfrm>
          <a:prstGeom prst="rect">
            <a:avLst/>
          </a:prstGeom>
        </p:spPr>
      </p:pic>
      <p:pic>
        <p:nvPicPr>
          <p:cNvPr id="5" name="Picture 4">
            <a:extLst>
              <a:ext uri="{FF2B5EF4-FFF2-40B4-BE49-F238E27FC236}">
                <a16:creationId xmlns:a16="http://schemas.microsoft.com/office/drawing/2014/main" id="{0959E895-8324-4C58-B478-247D484EA804}"/>
              </a:ext>
            </a:extLst>
          </p:cNvPr>
          <p:cNvPicPr>
            <a:picLocks noChangeAspect="1"/>
          </p:cNvPicPr>
          <p:nvPr/>
        </p:nvPicPr>
        <p:blipFill>
          <a:blip r:embed="rId8"/>
          <a:stretch>
            <a:fillRect/>
          </a:stretch>
        </p:blipFill>
        <p:spPr>
          <a:xfrm>
            <a:off x="6798618" y="2473288"/>
            <a:ext cx="5410641" cy="2406608"/>
          </a:xfrm>
          <a:prstGeom prst="rect">
            <a:avLst/>
          </a:prstGeom>
        </p:spPr>
      </p:pic>
      <p:sp>
        <p:nvSpPr>
          <p:cNvPr id="13" name="TextBox 12">
            <a:extLst>
              <a:ext uri="{FF2B5EF4-FFF2-40B4-BE49-F238E27FC236}">
                <a16:creationId xmlns:a16="http://schemas.microsoft.com/office/drawing/2014/main" id="{B7F5FEC1-7157-4A0E-9E15-BC9F0A73EF89}"/>
              </a:ext>
            </a:extLst>
          </p:cNvPr>
          <p:cNvSpPr txBox="1"/>
          <p:nvPr/>
        </p:nvSpPr>
        <p:spPr>
          <a:xfrm>
            <a:off x="3052740" y="4985098"/>
            <a:ext cx="4771424" cy="307777"/>
          </a:xfrm>
          <a:prstGeom prst="rect">
            <a:avLst/>
          </a:prstGeom>
          <a:noFill/>
        </p:spPr>
        <p:txBody>
          <a:bodyPr wrap="square" rtlCol="0">
            <a:spAutoFit/>
          </a:bodyPr>
          <a:lstStyle/>
          <a:p>
            <a:r>
              <a:rPr lang="en-IN" dirty="0"/>
              <a:t>Figure 12: Admin Page</a:t>
            </a:r>
          </a:p>
        </p:txBody>
      </p:sp>
      <p:sp>
        <p:nvSpPr>
          <p:cNvPr id="14" name="TextBox 13">
            <a:extLst>
              <a:ext uri="{FF2B5EF4-FFF2-40B4-BE49-F238E27FC236}">
                <a16:creationId xmlns:a16="http://schemas.microsoft.com/office/drawing/2014/main" id="{4D53B1E8-1AF6-4701-B1FB-39D8C497CE81}"/>
              </a:ext>
            </a:extLst>
          </p:cNvPr>
          <p:cNvSpPr txBox="1"/>
          <p:nvPr/>
        </p:nvSpPr>
        <p:spPr>
          <a:xfrm>
            <a:off x="8394250" y="4999634"/>
            <a:ext cx="4771424" cy="307777"/>
          </a:xfrm>
          <a:prstGeom prst="rect">
            <a:avLst/>
          </a:prstGeom>
          <a:noFill/>
        </p:spPr>
        <p:txBody>
          <a:bodyPr wrap="square" rtlCol="0">
            <a:spAutoFit/>
          </a:bodyPr>
          <a:lstStyle/>
          <a:p>
            <a:r>
              <a:rPr lang="en-IN" dirty="0"/>
              <a:t>Figure 13: Admin Page</a:t>
            </a:r>
          </a:p>
        </p:txBody>
      </p:sp>
    </p:spTree>
    <p:extLst>
      <p:ext uri="{BB962C8B-B14F-4D97-AF65-F5344CB8AC3E}">
        <p14:creationId xmlns:p14="http://schemas.microsoft.com/office/powerpoint/2010/main" val="24679127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14"/>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13" name="Google Shape;213;p14"/>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14" name="Google Shape;214;p14"/>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215" name="Google Shape;215;p14"/>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216" name="Google Shape;216;p14"/>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dirty="0">
                <a:solidFill>
                  <a:srgbClr val="C00000"/>
                </a:solidFill>
              </a:rPr>
              <a:t>Results/Discussions</a:t>
            </a:r>
            <a:endParaRPr sz="3000" b="1" i="0" u="none" strike="noStrike" cap="none" dirty="0">
              <a:solidFill>
                <a:srgbClr val="C00000"/>
              </a:solidFill>
              <a:latin typeface="Arial"/>
              <a:ea typeface="Arial"/>
              <a:cs typeface="Arial"/>
              <a:sym typeface="Arial"/>
            </a:endParaRPr>
          </a:p>
        </p:txBody>
      </p:sp>
      <p:pic>
        <p:nvPicPr>
          <p:cNvPr id="3" name="Picture 2">
            <a:extLst>
              <a:ext uri="{FF2B5EF4-FFF2-40B4-BE49-F238E27FC236}">
                <a16:creationId xmlns:a16="http://schemas.microsoft.com/office/drawing/2014/main" id="{4072152A-A870-413B-B30D-FF7C41A8CACF}"/>
              </a:ext>
            </a:extLst>
          </p:cNvPr>
          <p:cNvPicPr>
            <a:picLocks noChangeAspect="1"/>
          </p:cNvPicPr>
          <p:nvPr/>
        </p:nvPicPr>
        <p:blipFill>
          <a:blip r:embed="rId7"/>
          <a:stretch>
            <a:fillRect/>
          </a:stretch>
        </p:blipFill>
        <p:spPr>
          <a:xfrm>
            <a:off x="1305163" y="2473287"/>
            <a:ext cx="5105162" cy="2584488"/>
          </a:xfrm>
          <a:prstGeom prst="rect">
            <a:avLst/>
          </a:prstGeom>
        </p:spPr>
      </p:pic>
      <p:pic>
        <p:nvPicPr>
          <p:cNvPr id="5" name="Picture 4">
            <a:extLst>
              <a:ext uri="{FF2B5EF4-FFF2-40B4-BE49-F238E27FC236}">
                <a16:creationId xmlns:a16="http://schemas.microsoft.com/office/drawing/2014/main" id="{2C8955D0-592A-4834-8E5A-A7092BAE86A8}"/>
              </a:ext>
            </a:extLst>
          </p:cNvPr>
          <p:cNvPicPr>
            <a:picLocks noChangeAspect="1"/>
          </p:cNvPicPr>
          <p:nvPr/>
        </p:nvPicPr>
        <p:blipFill>
          <a:blip r:embed="rId8"/>
          <a:stretch>
            <a:fillRect/>
          </a:stretch>
        </p:blipFill>
        <p:spPr>
          <a:xfrm>
            <a:off x="6629400" y="2420550"/>
            <a:ext cx="5295900" cy="2752765"/>
          </a:xfrm>
          <a:prstGeom prst="rect">
            <a:avLst/>
          </a:prstGeom>
        </p:spPr>
      </p:pic>
      <p:sp>
        <p:nvSpPr>
          <p:cNvPr id="13" name="TextBox 12">
            <a:extLst>
              <a:ext uri="{FF2B5EF4-FFF2-40B4-BE49-F238E27FC236}">
                <a16:creationId xmlns:a16="http://schemas.microsoft.com/office/drawing/2014/main" id="{987B11D1-3B69-49EF-BD7E-905BA6B4EFEC}"/>
              </a:ext>
            </a:extLst>
          </p:cNvPr>
          <p:cNvSpPr txBox="1"/>
          <p:nvPr/>
        </p:nvSpPr>
        <p:spPr>
          <a:xfrm>
            <a:off x="1353597" y="5173315"/>
            <a:ext cx="5105162" cy="523220"/>
          </a:xfrm>
          <a:prstGeom prst="rect">
            <a:avLst/>
          </a:prstGeom>
          <a:noFill/>
        </p:spPr>
        <p:txBody>
          <a:bodyPr wrap="square" rtlCol="0">
            <a:spAutoFit/>
          </a:bodyPr>
          <a:lstStyle/>
          <a:p>
            <a:r>
              <a:rPr lang="en-IN" dirty="0"/>
              <a:t>Figure 14: Data Pre-processor Page- Preview and Download Section</a:t>
            </a:r>
          </a:p>
        </p:txBody>
      </p:sp>
      <p:sp>
        <p:nvSpPr>
          <p:cNvPr id="14" name="TextBox 13">
            <a:extLst>
              <a:ext uri="{FF2B5EF4-FFF2-40B4-BE49-F238E27FC236}">
                <a16:creationId xmlns:a16="http://schemas.microsoft.com/office/drawing/2014/main" id="{63ABAB6D-E172-481C-8F42-244BBF763D9C}"/>
              </a:ext>
            </a:extLst>
          </p:cNvPr>
          <p:cNvSpPr txBox="1"/>
          <p:nvPr/>
        </p:nvSpPr>
        <p:spPr>
          <a:xfrm>
            <a:off x="7819135" y="5281036"/>
            <a:ext cx="5105162" cy="307777"/>
          </a:xfrm>
          <a:prstGeom prst="rect">
            <a:avLst/>
          </a:prstGeom>
          <a:noFill/>
        </p:spPr>
        <p:txBody>
          <a:bodyPr wrap="square" rtlCol="0">
            <a:spAutoFit/>
          </a:bodyPr>
          <a:lstStyle/>
          <a:p>
            <a:r>
              <a:rPr lang="en-IN" dirty="0"/>
              <a:t>Figure 15: Pre-processed CSV File</a:t>
            </a:r>
          </a:p>
        </p:txBody>
      </p:sp>
    </p:spTree>
    <p:extLst>
      <p:ext uri="{BB962C8B-B14F-4D97-AF65-F5344CB8AC3E}">
        <p14:creationId xmlns:p14="http://schemas.microsoft.com/office/powerpoint/2010/main" val="1596838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2"/>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83" name="Google Shape;83;p2"/>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84" name="Google Shape;84;p2"/>
          <p:cNvPicPr preferRelativeResize="0"/>
          <p:nvPr/>
        </p:nvPicPr>
        <p:blipFill rotWithShape="1">
          <a:blip r:embed="rId5">
            <a:alphaModFix/>
          </a:blip>
          <a:srcRect/>
          <a:stretch/>
        </p:blipFill>
        <p:spPr>
          <a:xfrm>
            <a:off x="531389" y="-20457"/>
            <a:ext cx="566958" cy="5461138"/>
          </a:xfrm>
          <a:prstGeom prst="rect">
            <a:avLst/>
          </a:prstGeom>
          <a:noFill/>
          <a:ln>
            <a:noFill/>
          </a:ln>
        </p:spPr>
      </p:pic>
      <p:sp>
        <p:nvSpPr>
          <p:cNvPr id="85" name="Google Shape;85;p2"/>
          <p:cNvSpPr txBox="1">
            <a:spLocks noGrp="1"/>
          </p:cNvSpPr>
          <p:nvPr>
            <p:ph type="ctrTitle"/>
          </p:nvPr>
        </p:nvSpPr>
        <p:spPr>
          <a:xfrm>
            <a:off x="8257406" y="2740265"/>
            <a:ext cx="3733500" cy="23316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br>
              <a:rPr lang="en-US" sz="2400" b="1">
                <a:solidFill>
                  <a:srgbClr val="C00000"/>
                </a:solidFill>
                <a:latin typeface="Times New Roman"/>
                <a:ea typeface="Times New Roman"/>
                <a:cs typeface="Times New Roman"/>
                <a:sym typeface="Times New Roman"/>
              </a:rPr>
            </a:br>
            <a:br>
              <a:rPr lang="en-US" sz="2400" b="1">
                <a:solidFill>
                  <a:srgbClr val="C00000"/>
                </a:solidFill>
                <a:latin typeface="Times New Roman"/>
                <a:ea typeface="Times New Roman"/>
                <a:cs typeface="Times New Roman"/>
                <a:sym typeface="Times New Roman"/>
              </a:rPr>
            </a:br>
            <a:br>
              <a:rPr lang="en-US" sz="2400" b="1">
                <a:solidFill>
                  <a:srgbClr val="C00000"/>
                </a:solidFill>
                <a:latin typeface="Times New Roman"/>
                <a:ea typeface="Times New Roman"/>
                <a:cs typeface="Times New Roman"/>
                <a:sym typeface="Times New Roman"/>
              </a:rPr>
            </a:br>
            <a:endParaRPr sz="2400">
              <a:solidFill>
                <a:srgbClr val="C00000"/>
              </a:solidFill>
            </a:endParaRPr>
          </a:p>
        </p:txBody>
      </p:sp>
      <p:sp>
        <p:nvSpPr>
          <p:cNvPr id="86" name="Google Shape;86;p2"/>
          <p:cNvSpPr txBox="1"/>
          <p:nvPr/>
        </p:nvSpPr>
        <p:spPr>
          <a:xfrm>
            <a:off x="1585416" y="1153267"/>
            <a:ext cx="9308639" cy="642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100"/>
              <a:buFont typeface="Arial"/>
              <a:buNone/>
            </a:pPr>
            <a:r>
              <a:rPr lang="en-US" sz="3100" b="1" i="0" u="none" strike="noStrike" cap="none">
                <a:solidFill>
                  <a:srgbClr val="C00000"/>
                </a:solidFill>
                <a:latin typeface="Century Gothic"/>
                <a:ea typeface="Century Gothic"/>
                <a:cs typeface="Century Gothic"/>
                <a:sym typeface="Century Gothic"/>
              </a:rPr>
              <a:t>Outline of the Presentation</a:t>
            </a:r>
            <a:endParaRPr sz="3100" b="0" i="0" u="none" strike="noStrike" cap="none">
              <a:solidFill>
                <a:srgbClr val="C00000"/>
              </a:solidFill>
              <a:latin typeface="Century Gothic"/>
              <a:ea typeface="Century Gothic"/>
              <a:cs typeface="Century Gothic"/>
              <a:sym typeface="Century Gothic"/>
            </a:endParaRPr>
          </a:p>
        </p:txBody>
      </p:sp>
      <p:sp>
        <p:nvSpPr>
          <p:cNvPr id="87" name="Google Shape;87;p2"/>
          <p:cNvSpPr txBox="1"/>
          <p:nvPr/>
        </p:nvSpPr>
        <p:spPr>
          <a:xfrm>
            <a:off x="1822000" y="1795575"/>
            <a:ext cx="9846000" cy="4853100"/>
          </a:xfrm>
          <a:prstGeom prst="rect">
            <a:avLst/>
          </a:prstGeom>
          <a:noFill/>
          <a:ln>
            <a:noFill/>
          </a:ln>
        </p:spPr>
        <p:txBody>
          <a:bodyPr spcFirstLastPara="1" wrap="square" lIns="91425" tIns="45700" rIns="91425" bIns="45700" anchor="t" anchorCtr="0">
            <a:noAutofit/>
          </a:bodyPr>
          <a:lstStyle/>
          <a:p>
            <a:pPr marL="298450" marR="0" lvl="1" indent="-298450" algn="l" rtl="0">
              <a:lnSpc>
                <a:spcPct val="115000"/>
              </a:lnSpc>
              <a:spcBef>
                <a:spcPts val="1000"/>
              </a:spcBef>
              <a:spcAft>
                <a:spcPts val="0"/>
              </a:spcAft>
              <a:buClr>
                <a:srgbClr val="C00000"/>
              </a:buClr>
              <a:buSzPts val="2100"/>
              <a:buFont typeface="Noto Sans Symbols"/>
              <a:buChar char="⮚"/>
            </a:pPr>
            <a:r>
              <a:rPr lang="en-US" sz="2100" b="0" i="0" u="none" strike="noStrike" cap="none">
                <a:solidFill>
                  <a:srgbClr val="052358"/>
                </a:solidFill>
                <a:latin typeface="Times New Roman"/>
                <a:ea typeface="Times New Roman"/>
                <a:cs typeface="Times New Roman"/>
                <a:sym typeface="Times New Roman"/>
              </a:rPr>
              <a:t>Introduction</a:t>
            </a:r>
            <a:endParaRPr sz="2100" b="0" i="0" u="none" strike="noStrike" cap="none">
              <a:solidFill>
                <a:srgbClr val="052358"/>
              </a:solidFill>
              <a:latin typeface="Times New Roman"/>
              <a:ea typeface="Times New Roman"/>
              <a:cs typeface="Times New Roman"/>
              <a:sym typeface="Times New Roman"/>
            </a:endParaRPr>
          </a:p>
          <a:p>
            <a:pPr marL="298450" marR="0" lvl="1" indent="-298450" algn="l" rtl="0">
              <a:lnSpc>
                <a:spcPct val="115000"/>
              </a:lnSpc>
              <a:spcBef>
                <a:spcPts val="1000"/>
              </a:spcBef>
              <a:spcAft>
                <a:spcPts val="0"/>
              </a:spcAft>
              <a:buClr>
                <a:srgbClr val="C00000"/>
              </a:buClr>
              <a:buSzPts val="2100"/>
              <a:buFont typeface="Times New Roman"/>
              <a:buChar char="⮚"/>
            </a:pPr>
            <a:r>
              <a:rPr lang="en-US" sz="2100" b="0" i="0" u="none" strike="noStrike" cap="none">
                <a:solidFill>
                  <a:srgbClr val="052358"/>
                </a:solidFill>
                <a:latin typeface="Times New Roman"/>
                <a:ea typeface="Times New Roman"/>
                <a:cs typeface="Times New Roman"/>
                <a:sym typeface="Times New Roman"/>
              </a:rPr>
              <a:t>Problem Definition </a:t>
            </a:r>
            <a:endParaRPr sz="2100" b="0" i="0" u="none" strike="noStrike" cap="none">
              <a:solidFill>
                <a:srgbClr val="052358"/>
              </a:solidFill>
              <a:latin typeface="Times New Roman"/>
              <a:ea typeface="Times New Roman"/>
              <a:cs typeface="Times New Roman"/>
              <a:sym typeface="Times New Roman"/>
            </a:endParaRPr>
          </a:p>
          <a:p>
            <a:pPr marL="298450" marR="0" lvl="1" indent="-298450" algn="l" rtl="0">
              <a:lnSpc>
                <a:spcPct val="115000"/>
              </a:lnSpc>
              <a:spcBef>
                <a:spcPts val="1000"/>
              </a:spcBef>
              <a:spcAft>
                <a:spcPts val="0"/>
              </a:spcAft>
              <a:buClr>
                <a:srgbClr val="C00000"/>
              </a:buClr>
              <a:buSzPts val="2100"/>
              <a:buFont typeface="Times New Roman"/>
              <a:buChar char="⮚"/>
            </a:pPr>
            <a:r>
              <a:rPr lang="en-US" sz="2100" b="0" i="0" u="none" strike="noStrike" cap="none">
                <a:solidFill>
                  <a:srgbClr val="052358"/>
                </a:solidFill>
                <a:latin typeface="Times New Roman"/>
                <a:ea typeface="Times New Roman"/>
                <a:cs typeface="Times New Roman"/>
                <a:sym typeface="Times New Roman"/>
              </a:rPr>
              <a:t>Objectives</a:t>
            </a:r>
            <a:endParaRPr sz="2100" b="0" i="0" u="none" strike="noStrike" cap="none">
              <a:solidFill>
                <a:srgbClr val="052358"/>
              </a:solidFill>
              <a:latin typeface="Times New Roman"/>
              <a:ea typeface="Times New Roman"/>
              <a:cs typeface="Times New Roman"/>
              <a:sym typeface="Times New Roman"/>
            </a:endParaRPr>
          </a:p>
          <a:p>
            <a:pPr marL="298450" marR="0" lvl="1" indent="-298450" algn="l" rtl="0">
              <a:lnSpc>
                <a:spcPct val="115000"/>
              </a:lnSpc>
              <a:spcBef>
                <a:spcPts val="1000"/>
              </a:spcBef>
              <a:spcAft>
                <a:spcPts val="0"/>
              </a:spcAft>
              <a:buClr>
                <a:srgbClr val="C00000"/>
              </a:buClr>
              <a:buSzPts val="2100"/>
              <a:buFont typeface="Times New Roman"/>
              <a:buChar char="⮚"/>
            </a:pPr>
            <a:r>
              <a:rPr lang="en-US" sz="2100" b="0" i="0" u="none" strike="noStrike" cap="none">
                <a:solidFill>
                  <a:srgbClr val="052358"/>
                </a:solidFill>
                <a:latin typeface="Times New Roman"/>
                <a:ea typeface="Times New Roman"/>
                <a:cs typeface="Times New Roman"/>
                <a:sym typeface="Times New Roman"/>
              </a:rPr>
              <a:t>Literature review</a:t>
            </a:r>
            <a:endParaRPr sz="2100" b="0" i="0" u="none" strike="noStrike" cap="none">
              <a:solidFill>
                <a:srgbClr val="052358"/>
              </a:solidFill>
              <a:latin typeface="Times New Roman"/>
              <a:ea typeface="Times New Roman"/>
              <a:cs typeface="Times New Roman"/>
              <a:sym typeface="Times New Roman"/>
            </a:endParaRPr>
          </a:p>
          <a:p>
            <a:pPr marL="298450" marR="0" lvl="1" indent="-298450" algn="l" rtl="0">
              <a:lnSpc>
                <a:spcPct val="115000"/>
              </a:lnSpc>
              <a:spcBef>
                <a:spcPts val="1000"/>
              </a:spcBef>
              <a:spcAft>
                <a:spcPts val="0"/>
              </a:spcAft>
              <a:buClr>
                <a:srgbClr val="C00000"/>
              </a:buClr>
              <a:buSzPts val="2100"/>
              <a:buFont typeface="Times New Roman"/>
              <a:buChar char="⮚"/>
            </a:pPr>
            <a:r>
              <a:rPr lang="en-US" sz="2100" b="0" i="0" u="none" strike="noStrike" cap="none">
                <a:solidFill>
                  <a:srgbClr val="052358"/>
                </a:solidFill>
                <a:latin typeface="Times New Roman"/>
                <a:ea typeface="Times New Roman"/>
                <a:cs typeface="Times New Roman"/>
                <a:sym typeface="Times New Roman"/>
              </a:rPr>
              <a:t>Block Diagram</a:t>
            </a:r>
            <a:endParaRPr sz="2100" b="0" i="0" u="none" strike="noStrike" cap="none">
              <a:solidFill>
                <a:srgbClr val="052358"/>
              </a:solidFill>
              <a:latin typeface="Times New Roman"/>
              <a:ea typeface="Times New Roman"/>
              <a:cs typeface="Times New Roman"/>
              <a:sym typeface="Times New Roman"/>
            </a:endParaRPr>
          </a:p>
          <a:p>
            <a:pPr marL="298450" marR="0" lvl="1" indent="-298450" algn="l" rtl="0">
              <a:lnSpc>
                <a:spcPct val="115000"/>
              </a:lnSpc>
              <a:spcBef>
                <a:spcPts val="1000"/>
              </a:spcBef>
              <a:spcAft>
                <a:spcPts val="0"/>
              </a:spcAft>
              <a:buClr>
                <a:srgbClr val="C00000"/>
              </a:buClr>
              <a:buSzPts val="2100"/>
              <a:buFont typeface="Times New Roman"/>
              <a:buChar char="⮚"/>
            </a:pPr>
            <a:r>
              <a:rPr lang="en-US" sz="2100" b="0" i="0" u="none" strike="noStrike" cap="none">
                <a:solidFill>
                  <a:srgbClr val="052358"/>
                </a:solidFill>
                <a:latin typeface="Times New Roman"/>
                <a:ea typeface="Times New Roman"/>
                <a:cs typeface="Times New Roman"/>
                <a:sym typeface="Times New Roman"/>
              </a:rPr>
              <a:t>Methodology </a:t>
            </a:r>
            <a:endParaRPr sz="2100" b="0" i="0" u="none" strike="noStrike" cap="none">
              <a:solidFill>
                <a:srgbClr val="052358"/>
              </a:solidFill>
              <a:latin typeface="Times New Roman"/>
              <a:ea typeface="Times New Roman"/>
              <a:cs typeface="Times New Roman"/>
              <a:sym typeface="Times New Roman"/>
            </a:endParaRPr>
          </a:p>
          <a:p>
            <a:pPr marL="298450" marR="0" lvl="1" indent="-298450" algn="l" rtl="0">
              <a:lnSpc>
                <a:spcPct val="115000"/>
              </a:lnSpc>
              <a:spcBef>
                <a:spcPts val="1000"/>
              </a:spcBef>
              <a:spcAft>
                <a:spcPts val="0"/>
              </a:spcAft>
              <a:buClr>
                <a:srgbClr val="C00000"/>
              </a:buClr>
              <a:buSzPts val="2100"/>
              <a:buFont typeface="Times New Roman"/>
              <a:buChar char="⮚"/>
            </a:pPr>
            <a:r>
              <a:rPr lang="en-US" sz="2100" b="0" i="0" u="none" strike="noStrike" cap="none">
                <a:solidFill>
                  <a:srgbClr val="052358"/>
                </a:solidFill>
                <a:latin typeface="Times New Roman"/>
                <a:ea typeface="Times New Roman"/>
                <a:cs typeface="Times New Roman"/>
                <a:sym typeface="Times New Roman"/>
              </a:rPr>
              <a:t>Results/Discussion</a:t>
            </a:r>
            <a:endParaRPr sz="2100" b="0" i="0" u="none" strike="noStrike" cap="none">
              <a:solidFill>
                <a:srgbClr val="052358"/>
              </a:solidFill>
              <a:latin typeface="Times New Roman"/>
              <a:ea typeface="Times New Roman"/>
              <a:cs typeface="Times New Roman"/>
              <a:sym typeface="Times New Roman"/>
            </a:endParaRPr>
          </a:p>
          <a:p>
            <a:pPr marL="298450" marR="0" lvl="1" indent="-298450" algn="l" rtl="0">
              <a:lnSpc>
                <a:spcPct val="115000"/>
              </a:lnSpc>
              <a:spcBef>
                <a:spcPts val="1000"/>
              </a:spcBef>
              <a:spcAft>
                <a:spcPts val="0"/>
              </a:spcAft>
              <a:buClr>
                <a:srgbClr val="C00000"/>
              </a:buClr>
              <a:buSzPts val="2100"/>
              <a:buFont typeface="Times New Roman"/>
              <a:buChar char="⮚"/>
            </a:pPr>
            <a:r>
              <a:rPr lang="en-US" sz="2100" b="0" i="0" u="none" strike="noStrike" cap="none">
                <a:solidFill>
                  <a:srgbClr val="052358"/>
                </a:solidFill>
                <a:latin typeface="Times New Roman"/>
                <a:ea typeface="Times New Roman"/>
                <a:cs typeface="Times New Roman"/>
                <a:sym typeface="Times New Roman"/>
              </a:rPr>
              <a:t>Conclusion</a:t>
            </a:r>
            <a:endParaRPr sz="2100" b="0" i="0" u="none" strike="noStrike" cap="none">
              <a:solidFill>
                <a:srgbClr val="052358"/>
              </a:solidFill>
              <a:latin typeface="Times New Roman"/>
              <a:ea typeface="Times New Roman"/>
              <a:cs typeface="Times New Roman"/>
              <a:sym typeface="Times New Roman"/>
            </a:endParaRPr>
          </a:p>
          <a:p>
            <a:pPr marL="298450" marR="0" lvl="1" indent="-298450" algn="l" rtl="0">
              <a:lnSpc>
                <a:spcPct val="115000"/>
              </a:lnSpc>
              <a:spcBef>
                <a:spcPts val="1000"/>
              </a:spcBef>
              <a:spcAft>
                <a:spcPts val="0"/>
              </a:spcAft>
              <a:buClr>
                <a:srgbClr val="C00000"/>
              </a:buClr>
              <a:buSzPts val="2100"/>
              <a:buFont typeface="Times New Roman"/>
              <a:buChar char="⮚"/>
            </a:pPr>
            <a:r>
              <a:rPr lang="en-US" sz="2100" b="0" i="0" u="none" strike="noStrike" cap="none">
                <a:solidFill>
                  <a:srgbClr val="052358"/>
                </a:solidFill>
                <a:latin typeface="Times New Roman"/>
                <a:ea typeface="Times New Roman"/>
                <a:cs typeface="Times New Roman"/>
                <a:sym typeface="Times New Roman"/>
              </a:rPr>
              <a:t>Future Scope </a:t>
            </a:r>
            <a:endParaRPr sz="2100" b="0" i="0" u="none" strike="noStrike" cap="none">
              <a:solidFill>
                <a:srgbClr val="052358"/>
              </a:solidFill>
              <a:latin typeface="Times New Roman"/>
              <a:ea typeface="Times New Roman"/>
              <a:cs typeface="Times New Roman"/>
              <a:sym typeface="Times New Roman"/>
            </a:endParaRPr>
          </a:p>
          <a:p>
            <a:pPr marL="298450" marR="0" lvl="1" indent="-298450" algn="l" rtl="0">
              <a:lnSpc>
                <a:spcPct val="115000"/>
              </a:lnSpc>
              <a:spcBef>
                <a:spcPts val="1000"/>
              </a:spcBef>
              <a:spcAft>
                <a:spcPts val="0"/>
              </a:spcAft>
              <a:buClr>
                <a:srgbClr val="C00000"/>
              </a:buClr>
              <a:buSzPts val="2100"/>
              <a:buFont typeface="Times New Roman"/>
              <a:buChar char="⮚"/>
            </a:pPr>
            <a:r>
              <a:rPr lang="en-US" sz="2100" b="0" i="0" u="none" strike="noStrike" cap="none">
                <a:solidFill>
                  <a:srgbClr val="052358"/>
                </a:solidFill>
                <a:latin typeface="Times New Roman"/>
                <a:ea typeface="Times New Roman"/>
                <a:cs typeface="Times New Roman"/>
                <a:sym typeface="Times New Roman"/>
              </a:rPr>
              <a:t>References</a:t>
            </a:r>
            <a:endParaRPr sz="2100" b="0" i="0" u="none" strike="noStrike" cap="none">
              <a:solidFill>
                <a:srgbClr val="052358"/>
              </a:solidFill>
              <a:latin typeface="Bookman Old Style"/>
              <a:ea typeface="Bookman Old Style"/>
              <a:cs typeface="Bookman Old Style"/>
              <a:sym typeface="Bookman Old Style"/>
            </a:endParaRPr>
          </a:p>
          <a:p>
            <a:pPr marL="469900" marR="0" lvl="0" indent="-328930" algn="l" rtl="0">
              <a:lnSpc>
                <a:spcPct val="100000"/>
              </a:lnSpc>
              <a:spcBef>
                <a:spcPts val="1000"/>
              </a:spcBef>
              <a:spcAft>
                <a:spcPts val="0"/>
              </a:spcAft>
              <a:buClr>
                <a:srgbClr val="C00000"/>
              </a:buClr>
              <a:buSzPts val="2020"/>
              <a:buFont typeface="Noto Sans Symbols"/>
              <a:buNone/>
            </a:pPr>
            <a:endParaRPr sz="2400" b="0" i="0" u="none" strike="noStrike" cap="none">
              <a:solidFill>
                <a:srgbClr val="052358"/>
              </a:solidFill>
              <a:latin typeface="Bookman Old Style"/>
              <a:ea typeface="Bookman Old Style"/>
              <a:cs typeface="Bookman Old Style"/>
              <a:sym typeface="Bookman Old Style"/>
            </a:endParaRPr>
          </a:p>
          <a:p>
            <a:pPr marL="12700" marR="0" lvl="0" indent="0" algn="l" rtl="0">
              <a:lnSpc>
                <a:spcPct val="100000"/>
              </a:lnSpc>
              <a:spcBef>
                <a:spcPts val="1000"/>
              </a:spcBef>
              <a:spcAft>
                <a:spcPts val="0"/>
              </a:spcAft>
              <a:buClr>
                <a:srgbClr val="000000"/>
              </a:buClr>
              <a:buSzPts val="2000"/>
              <a:buFont typeface="Arial"/>
              <a:buNone/>
            </a:pPr>
            <a:r>
              <a:rPr lang="en-US" sz="2400" b="0" i="0" u="none" strike="noStrike" cap="none">
                <a:solidFill>
                  <a:srgbClr val="052358"/>
                </a:solidFill>
                <a:latin typeface="Bookman Old Style"/>
                <a:ea typeface="Bookman Old Style"/>
                <a:cs typeface="Bookman Old Style"/>
                <a:sym typeface="Bookman Old Style"/>
              </a:rPr>
              <a:t>  </a:t>
            </a:r>
            <a:endParaRPr sz="2400" b="0" i="0" u="none" strike="noStrike" cap="none">
              <a:solidFill>
                <a:srgbClr val="052358"/>
              </a:solidFill>
              <a:latin typeface="Bookman Old Style"/>
              <a:ea typeface="Bookman Old Style"/>
              <a:cs typeface="Bookman Old Style"/>
              <a:sym typeface="Bookman Old Style"/>
            </a:endParaRPr>
          </a:p>
          <a:p>
            <a:pPr marL="342900" marR="0" lvl="0" indent="-228600" algn="l" rtl="0">
              <a:lnSpc>
                <a:spcPct val="100000"/>
              </a:lnSpc>
              <a:spcBef>
                <a:spcPts val="1000"/>
              </a:spcBef>
              <a:spcAft>
                <a:spcPts val="0"/>
              </a:spcAft>
              <a:buClr>
                <a:srgbClr val="000000"/>
              </a:buClr>
              <a:buSzPts val="1400"/>
              <a:buFont typeface="Arial"/>
              <a:buNone/>
            </a:pPr>
            <a:endParaRPr sz="2400" b="0" i="0" u="none" strike="noStrike" cap="none">
              <a:solidFill>
                <a:srgbClr val="3F3F3F"/>
              </a:solidFill>
              <a:latin typeface="Century Gothic"/>
              <a:ea typeface="Century Gothic"/>
              <a:cs typeface="Century Gothic"/>
              <a:sym typeface="Century Gothic"/>
            </a:endParaRPr>
          </a:p>
        </p:txBody>
      </p:sp>
      <p:pic>
        <p:nvPicPr>
          <p:cNvPr id="88" name="Google Shape;88;p2"/>
          <p:cNvPicPr preferRelativeResize="0"/>
          <p:nvPr/>
        </p:nvPicPr>
        <p:blipFill rotWithShape="1">
          <a:blip r:embed="rId6">
            <a:alphaModFix/>
          </a:blip>
          <a:srcRect/>
          <a:stretch/>
        </p:blipFill>
        <p:spPr>
          <a:xfrm>
            <a:off x="1385409" y="0"/>
            <a:ext cx="3190005" cy="92382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pic>
        <p:nvPicPr>
          <p:cNvPr id="224" name="Google Shape;224;p15"/>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25" name="Google Shape;225;p15"/>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26" name="Google Shape;226;p15"/>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227" name="Google Shape;227;p15"/>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228" name="Google Shape;228;p15"/>
          <p:cNvSpPr txBox="1"/>
          <p:nvPr/>
        </p:nvSpPr>
        <p:spPr>
          <a:xfrm>
            <a:off x="4278374" y="1163050"/>
            <a:ext cx="5611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Conclusion </a:t>
            </a:r>
            <a:endParaRPr sz="3000" b="1" i="0" u="none" strike="noStrike" cap="none">
              <a:solidFill>
                <a:srgbClr val="C00000"/>
              </a:solidFill>
              <a:latin typeface="Arial"/>
              <a:ea typeface="Arial"/>
              <a:cs typeface="Arial"/>
              <a:sym typeface="Arial"/>
            </a:endParaRPr>
          </a:p>
        </p:txBody>
      </p:sp>
      <p:sp>
        <p:nvSpPr>
          <p:cNvPr id="229" name="Google Shape;229;p15"/>
          <p:cNvSpPr txBox="1"/>
          <p:nvPr/>
        </p:nvSpPr>
        <p:spPr>
          <a:xfrm>
            <a:off x="1986675" y="1986675"/>
            <a:ext cx="9272100" cy="37059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2200"/>
              <a:buFont typeface="Arial"/>
              <a:buNone/>
            </a:pPr>
            <a:r>
              <a:rPr lang="en-US" sz="2200" b="0" i="0" u="none" strike="noStrike" cap="none" dirty="0">
                <a:solidFill>
                  <a:schemeClr val="dk1"/>
                </a:solidFill>
                <a:latin typeface="Arial"/>
                <a:ea typeface="Arial"/>
                <a:cs typeface="Arial"/>
                <a:sym typeface="Arial"/>
              </a:rPr>
              <a:t>In conclusion, a well-designed data preprocessing application/UI has been developed for successful NLP tasks. It allows for efficient and accurate cleaning, formatting, and organizing of data, which is essential for the performance of NLP algorithms. A user-friendly interface with intuitive features and options can greatly improve the user experience and make the data preprocessing process more manageable. It is an essential tool for any NLP practitioner and can greatly impact the success of their work.</a:t>
            </a:r>
            <a:endParaRPr sz="2200" b="0" i="0" u="none" strike="noStrike" cap="none" dirty="0">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p16"/>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35" name="Google Shape;235;p16"/>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36" name="Google Shape;236;p16"/>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237" name="Google Shape;237;p16"/>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238" name="Google Shape;238;p16"/>
          <p:cNvSpPr txBox="1"/>
          <p:nvPr/>
        </p:nvSpPr>
        <p:spPr>
          <a:xfrm>
            <a:off x="4278374" y="1163050"/>
            <a:ext cx="5611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Future Scope</a:t>
            </a:r>
            <a:endParaRPr sz="3000" b="1" i="0" u="none" strike="noStrike" cap="none">
              <a:solidFill>
                <a:srgbClr val="C00000"/>
              </a:solidFill>
              <a:latin typeface="Arial"/>
              <a:ea typeface="Arial"/>
              <a:cs typeface="Arial"/>
              <a:sym typeface="Arial"/>
            </a:endParaRPr>
          </a:p>
        </p:txBody>
      </p:sp>
      <p:sp>
        <p:nvSpPr>
          <p:cNvPr id="239" name="Google Shape;239;p16"/>
          <p:cNvSpPr txBox="1"/>
          <p:nvPr/>
        </p:nvSpPr>
        <p:spPr>
          <a:xfrm>
            <a:off x="1986675" y="1986675"/>
            <a:ext cx="9272100" cy="37059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2200"/>
              <a:buFont typeface="Arial"/>
              <a:buNone/>
            </a:pPr>
            <a:r>
              <a:rPr lang="en-US" sz="2200" b="0" i="0" u="none" strike="noStrike" cap="none" dirty="0">
                <a:solidFill>
                  <a:schemeClr val="dk1"/>
                </a:solidFill>
                <a:latin typeface="Arial"/>
                <a:ea typeface="Arial"/>
                <a:cs typeface="Arial"/>
                <a:sym typeface="Arial"/>
              </a:rPr>
              <a:t>The future scope for enhancing the data preprocessing </a:t>
            </a:r>
            <a:r>
              <a:rPr lang="en-US" sz="2200" dirty="0">
                <a:solidFill>
                  <a:schemeClr val="dk1"/>
                </a:solidFill>
              </a:rPr>
              <a:t>application</a:t>
            </a:r>
            <a:r>
              <a:rPr lang="en-US" sz="2200" b="0" i="0" u="none" strike="noStrike" cap="none" dirty="0">
                <a:solidFill>
                  <a:schemeClr val="dk1"/>
                </a:solidFill>
                <a:latin typeface="Arial"/>
                <a:ea typeface="Arial"/>
                <a:cs typeface="Arial"/>
                <a:sym typeface="Arial"/>
              </a:rPr>
              <a:t> includes extending its support for multiple data formats beyond CSV. </a:t>
            </a:r>
            <a:r>
              <a:rPr lang="en-US" sz="2200" b="1" i="0" u="none" strike="noStrike" cap="none" dirty="0">
                <a:solidFill>
                  <a:schemeClr val="accent4"/>
                </a:solidFill>
                <a:latin typeface="Arial"/>
                <a:ea typeface="Arial"/>
                <a:cs typeface="Arial"/>
                <a:sym typeface="Arial"/>
              </a:rPr>
              <a:t>By accommodating formats such as JSON, XML, Excel, and other</a:t>
            </a:r>
            <a:r>
              <a:rPr lang="en-US" sz="2200" b="1" dirty="0">
                <a:solidFill>
                  <a:schemeClr val="accent4"/>
                </a:solidFill>
              </a:rPr>
              <a:t> formats</a:t>
            </a:r>
            <a:r>
              <a:rPr lang="en-US" sz="2200" b="1" i="0" u="none" strike="noStrike" cap="none" dirty="0">
                <a:solidFill>
                  <a:schemeClr val="accent4"/>
                </a:solidFill>
                <a:latin typeface="Arial"/>
                <a:ea typeface="Arial"/>
                <a:cs typeface="Arial"/>
                <a:sym typeface="Arial"/>
              </a:rPr>
              <a:t> commonly used in data analytics and machine learning</a:t>
            </a:r>
            <a:r>
              <a:rPr lang="en-US" sz="2200" b="0" i="0" u="none" strike="noStrike" cap="none" dirty="0">
                <a:solidFill>
                  <a:schemeClr val="dk1"/>
                </a:solidFill>
                <a:latin typeface="Arial"/>
                <a:ea typeface="Arial"/>
                <a:cs typeface="Arial"/>
                <a:sym typeface="Arial"/>
              </a:rPr>
              <a:t>, the </a:t>
            </a:r>
            <a:r>
              <a:rPr lang="en-US" sz="2200" dirty="0">
                <a:solidFill>
                  <a:schemeClr val="dk1"/>
                </a:solidFill>
              </a:rPr>
              <a:t>application</a:t>
            </a:r>
            <a:r>
              <a:rPr lang="en-US" sz="2200" b="0" i="0" u="none" strike="noStrike" cap="none" dirty="0">
                <a:solidFill>
                  <a:schemeClr val="dk1"/>
                </a:solidFill>
                <a:latin typeface="Arial"/>
                <a:ea typeface="Arial"/>
                <a:cs typeface="Arial"/>
                <a:sym typeface="Arial"/>
              </a:rPr>
              <a:t> will become more versatile and applicable to a wider range of datasets. Additionally, there is a need to develop capabilities </a:t>
            </a:r>
            <a:r>
              <a:rPr lang="en-US" sz="2200" b="1" i="0" u="none" strike="noStrike" cap="none" dirty="0">
                <a:solidFill>
                  <a:schemeClr val="accent4"/>
                </a:solidFill>
                <a:latin typeface="Arial"/>
                <a:ea typeface="Arial"/>
                <a:cs typeface="Arial"/>
                <a:sym typeface="Arial"/>
              </a:rPr>
              <a:t>for real-time data preprocessing</a:t>
            </a:r>
            <a:r>
              <a:rPr lang="en-US" sz="2200" b="0" i="0" u="none" strike="noStrike" cap="none" dirty="0">
                <a:solidFill>
                  <a:schemeClr val="dk1"/>
                </a:solidFill>
                <a:latin typeface="Arial"/>
                <a:ea typeface="Arial"/>
                <a:cs typeface="Arial"/>
                <a:sym typeface="Arial"/>
              </a:rPr>
              <a:t>. This involves enabling continuous processing of incoming data streams, ensuring immediate availability of preprocessed data for analysis or model training. Furthermore, there is potential in enabling </a:t>
            </a:r>
            <a:r>
              <a:rPr lang="en-US" sz="2200" b="1" i="0" u="none" strike="noStrike" cap="none" dirty="0">
                <a:solidFill>
                  <a:schemeClr val="accent4"/>
                </a:solidFill>
                <a:latin typeface="Arial"/>
                <a:ea typeface="Arial"/>
                <a:cs typeface="Arial"/>
                <a:sym typeface="Arial"/>
              </a:rPr>
              <a:t>collaborative data preprocessing by supporting multi-user access, version control, and sharing of preprocessing configurations and results. </a:t>
            </a:r>
            <a:endParaRPr sz="2200" b="1" i="0" u="none" strike="noStrike" cap="none" dirty="0">
              <a:solidFill>
                <a:schemeClr val="accent4"/>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pic>
        <p:nvPicPr>
          <p:cNvPr id="244" name="Google Shape;244;p17"/>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45" name="Google Shape;245;p17"/>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46" name="Google Shape;246;p17"/>
          <p:cNvPicPr preferRelativeResize="0"/>
          <p:nvPr/>
        </p:nvPicPr>
        <p:blipFill rotWithShape="1">
          <a:blip r:embed="rId5">
            <a:alphaModFix/>
          </a:blip>
          <a:srcRect/>
          <a:stretch/>
        </p:blipFill>
        <p:spPr>
          <a:xfrm>
            <a:off x="531389" y="-20457"/>
            <a:ext cx="566958" cy="5461138"/>
          </a:xfrm>
          <a:prstGeom prst="rect">
            <a:avLst/>
          </a:prstGeom>
          <a:noFill/>
          <a:ln>
            <a:noFill/>
          </a:ln>
        </p:spPr>
      </p:pic>
      <p:sp>
        <p:nvSpPr>
          <p:cNvPr id="247" name="Google Shape;247;p17"/>
          <p:cNvSpPr txBox="1"/>
          <p:nvPr/>
        </p:nvSpPr>
        <p:spPr>
          <a:xfrm>
            <a:off x="2364675" y="1040026"/>
            <a:ext cx="87267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REFERENCES</a:t>
            </a:r>
            <a:endParaRPr sz="1800" b="1" i="0" u="none" strike="noStrike" cap="none">
              <a:solidFill>
                <a:srgbClr val="000000"/>
              </a:solidFill>
              <a:latin typeface="Arial"/>
              <a:ea typeface="Arial"/>
              <a:cs typeface="Arial"/>
              <a:sym typeface="Arial"/>
            </a:endParaRPr>
          </a:p>
        </p:txBody>
      </p:sp>
      <p:pic>
        <p:nvPicPr>
          <p:cNvPr id="248" name="Google Shape;248;p17"/>
          <p:cNvPicPr preferRelativeResize="0"/>
          <p:nvPr/>
        </p:nvPicPr>
        <p:blipFill rotWithShape="1">
          <a:blip r:embed="rId6">
            <a:alphaModFix/>
          </a:blip>
          <a:srcRect/>
          <a:stretch/>
        </p:blipFill>
        <p:spPr>
          <a:xfrm>
            <a:off x="1448640" y="151303"/>
            <a:ext cx="2924713" cy="810231"/>
          </a:xfrm>
          <a:prstGeom prst="rect">
            <a:avLst/>
          </a:prstGeom>
          <a:noFill/>
          <a:ln>
            <a:noFill/>
          </a:ln>
        </p:spPr>
      </p:pic>
      <p:sp>
        <p:nvSpPr>
          <p:cNvPr id="249" name="Google Shape;249;p17"/>
          <p:cNvSpPr txBox="1"/>
          <p:nvPr/>
        </p:nvSpPr>
        <p:spPr>
          <a:xfrm>
            <a:off x="1662825" y="1672625"/>
            <a:ext cx="10130400" cy="41805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[1] J. </a:t>
            </a:r>
            <a:r>
              <a:rPr lang="en-US" sz="2000" b="0" i="0" u="none" strike="noStrike" cap="none" dirty="0" err="1">
                <a:solidFill>
                  <a:schemeClr val="dk1"/>
                </a:solidFill>
                <a:latin typeface="Arial"/>
                <a:ea typeface="Arial"/>
                <a:cs typeface="Arial"/>
                <a:sym typeface="Arial"/>
              </a:rPr>
              <a:t>Fior</a:t>
            </a:r>
            <a:r>
              <a:rPr lang="en-US" sz="2000" b="0" i="0" u="none" strike="noStrike" cap="none" dirty="0">
                <a:solidFill>
                  <a:schemeClr val="dk1"/>
                </a:solidFill>
                <a:latin typeface="Arial"/>
                <a:ea typeface="Arial"/>
                <a:cs typeface="Arial"/>
                <a:sym typeface="Arial"/>
              </a:rPr>
              <a:t> et al., "Legal Entity Disambiguation for Financial Crime Detection," </a:t>
            </a:r>
            <a:r>
              <a:rPr lang="en-US" sz="2000" b="0" i="1" u="none" strike="noStrike" cap="none" dirty="0">
                <a:solidFill>
                  <a:schemeClr val="dk1"/>
                </a:solidFill>
                <a:latin typeface="Arial"/>
                <a:ea typeface="Arial"/>
                <a:cs typeface="Arial"/>
                <a:sym typeface="Arial"/>
              </a:rPr>
              <a:t>2022 IEEE International Conference on Big Data (Big Data)</a:t>
            </a:r>
            <a:r>
              <a:rPr lang="en-US" sz="2000" b="0" i="0" u="none" strike="noStrike" cap="none" dirty="0">
                <a:solidFill>
                  <a:schemeClr val="dk1"/>
                </a:solidFill>
                <a:latin typeface="Arial"/>
                <a:ea typeface="Arial"/>
                <a:cs typeface="Arial"/>
                <a:sym typeface="Arial"/>
              </a:rPr>
              <a:t>, Osaka, Japan, 2022, pp. 6639-6641,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10.1109/BigData55660.2022.10020700. </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[2] D. Luo, S. Ma, Y. Yan, C. Hu, X. Zhang and J. </a:t>
            </a:r>
            <a:r>
              <a:rPr lang="en-US" sz="2000" b="0" i="0" u="none" strike="noStrike" cap="none" dirty="0" err="1">
                <a:solidFill>
                  <a:schemeClr val="dk1"/>
                </a:solidFill>
                <a:latin typeface="Arial"/>
                <a:ea typeface="Arial"/>
                <a:cs typeface="Arial"/>
                <a:sym typeface="Arial"/>
              </a:rPr>
              <a:t>Huai</a:t>
            </a:r>
            <a:r>
              <a:rPr lang="en-US" sz="2000" b="0" i="0" u="none" strike="noStrike" cap="none" dirty="0">
                <a:solidFill>
                  <a:schemeClr val="dk1"/>
                </a:solidFill>
                <a:latin typeface="Arial"/>
                <a:ea typeface="Arial"/>
                <a:cs typeface="Arial"/>
                <a:sym typeface="Arial"/>
              </a:rPr>
              <a:t>, "A Collective Approach to Scholar Name Disambiguation," in </a:t>
            </a:r>
            <a:r>
              <a:rPr lang="en-US" sz="2000" b="0" i="1" u="none" strike="noStrike" cap="none" dirty="0">
                <a:solidFill>
                  <a:schemeClr val="dk1"/>
                </a:solidFill>
                <a:latin typeface="Arial"/>
                <a:ea typeface="Arial"/>
                <a:cs typeface="Arial"/>
                <a:sym typeface="Arial"/>
              </a:rPr>
              <a:t>IEEE Transactions on Knowledge and Data Engineering</a:t>
            </a:r>
            <a:r>
              <a:rPr lang="en-US" sz="2000" b="0" i="0" u="none" strike="noStrike" cap="none" dirty="0">
                <a:solidFill>
                  <a:schemeClr val="dk1"/>
                </a:solidFill>
                <a:latin typeface="Arial"/>
                <a:ea typeface="Arial"/>
                <a:cs typeface="Arial"/>
                <a:sym typeface="Arial"/>
              </a:rPr>
              <a:t>, vol. 34, no. 5, pp. 2020-2032, 1 May 2022,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10.1109/TKDE.2020.3011674.</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[3] H. </a:t>
            </a:r>
            <a:r>
              <a:rPr lang="en-US" sz="2000" b="0" i="0" u="none" strike="noStrike" cap="none" dirty="0" err="1">
                <a:solidFill>
                  <a:schemeClr val="dk1"/>
                </a:solidFill>
                <a:latin typeface="Arial"/>
                <a:ea typeface="Arial"/>
                <a:cs typeface="Arial"/>
                <a:sym typeface="Arial"/>
              </a:rPr>
              <a:t>Nayel</a:t>
            </a:r>
            <a:r>
              <a:rPr lang="en-US" sz="2000" b="0" i="0" u="none" strike="noStrike" cap="none" dirty="0">
                <a:solidFill>
                  <a:schemeClr val="dk1"/>
                </a:solidFill>
                <a:latin typeface="Arial"/>
                <a:ea typeface="Arial"/>
                <a:cs typeface="Arial"/>
                <a:sym typeface="Arial"/>
              </a:rPr>
              <a:t>, N. Marzouk and A. </a:t>
            </a:r>
            <a:r>
              <a:rPr lang="en-US" sz="2000" b="0" i="0" u="none" strike="noStrike" cap="none" dirty="0" err="1">
                <a:solidFill>
                  <a:schemeClr val="dk1"/>
                </a:solidFill>
                <a:latin typeface="Arial"/>
                <a:ea typeface="Arial"/>
                <a:cs typeface="Arial"/>
                <a:sym typeface="Arial"/>
              </a:rPr>
              <a:t>Elsawy</a:t>
            </a:r>
            <a:r>
              <a:rPr lang="en-US" sz="2000" b="0" i="0" u="none" strike="noStrike" cap="none" dirty="0">
                <a:solidFill>
                  <a:schemeClr val="dk1"/>
                </a:solidFill>
                <a:latin typeface="Arial"/>
                <a:ea typeface="Arial"/>
                <a:cs typeface="Arial"/>
                <a:sym typeface="Arial"/>
              </a:rPr>
              <a:t>, "Named Entity Recognition for Arabic Medical Texts Using Deep Learning Models," </a:t>
            </a:r>
            <a:r>
              <a:rPr lang="en-US" sz="2000" b="0" i="1" u="none" strike="noStrike" cap="none" dirty="0">
                <a:solidFill>
                  <a:schemeClr val="dk1"/>
                </a:solidFill>
                <a:latin typeface="Arial"/>
                <a:ea typeface="Arial"/>
                <a:cs typeface="Arial"/>
                <a:sym typeface="Arial"/>
              </a:rPr>
              <a:t>2023 Intelligent Methods, Systems, and Applications (IMSA)</a:t>
            </a:r>
            <a:r>
              <a:rPr lang="en-US" sz="2000" b="0" i="0" u="none" strike="noStrike" cap="none" dirty="0">
                <a:solidFill>
                  <a:schemeClr val="dk1"/>
                </a:solidFill>
                <a:latin typeface="Arial"/>
                <a:ea typeface="Arial"/>
                <a:cs typeface="Arial"/>
                <a:sym typeface="Arial"/>
              </a:rPr>
              <a:t>, Giza, Egypt, 2023, pp. 281-285,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10.1109/IMSA58542.2023.10217658.</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chemeClr val="dk1"/>
              </a:buClr>
              <a:buSzPts val="1100"/>
              <a:buFont typeface="Arial"/>
              <a:buNone/>
            </a:pPr>
            <a:r>
              <a:rPr lang="en-US" sz="2000" b="0" i="0" u="none" strike="noStrike" cap="none" dirty="0">
                <a:solidFill>
                  <a:schemeClr val="dk1"/>
                </a:solidFill>
                <a:latin typeface="Arial"/>
                <a:ea typeface="Arial"/>
                <a:cs typeface="Arial"/>
                <a:sym typeface="Arial"/>
              </a:rPr>
              <a:t>[4] X. Qu, Y. Gu, Q. Xia, Z. Li, Z. Wang and B. </a:t>
            </a:r>
            <a:r>
              <a:rPr lang="en-US" sz="2000" b="0" i="0" u="none" strike="noStrike" cap="none" dirty="0" err="1">
                <a:solidFill>
                  <a:schemeClr val="dk1"/>
                </a:solidFill>
                <a:latin typeface="Arial"/>
                <a:ea typeface="Arial"/>
                <a:cs typeface="Arial"/>
                <a:sym typeface="Arial"/>
              </a:rPr>
              <a:t>Huai</a:t>
            </a:r>
            <a:r>
              <a:rPr lang="en-US" sz="2000" b="0" i="0" u="none" strike="noStrike" cap="none" dirty="0">
                <a:solidFill>
                  <a:schemeClr val="dk1"/>
                </a:solidFill>
                <a:latin typeface="Arial"/>
                <a:ea typeface="Arial"/>
                <a:cs typeface="Arial"/>
                <a:sym typeface="Arial"/>
              </a:rPr>
              <a:t>, "A Survey on Arabic Named Entity Recognition: Past, Recent Advances, and Future Trends," in I</a:t>
            </a:r>
            <a:r>
              <a:rPr lang="en-US" sz="2000" b="0" i="1" u="none" strike="noStrike" cap="none" dirty="0">
                <a:solidFill>
                  <a:schemeClr val="dk1"/>
                </a:solidFill>
                <a:latin typeface="Arial"/>
                <a:ea typeface="Arial"/>
                <a:cs typeface="Arial"/>
                <a:sym typeface="Arial"/>
              </a:rPr>
              <a:t>EEE Transactions on Knowledge and Data Engineering</a:t>
            </a:r>
            <a:r>
              <a:rPr lang="en-US" sz="2000" b="0" i="0" u="none" strike="noStrike" cap="none" dirty="0">
                <a:solidFill>
                  <a:schemeClr val="dk1"/>
                </a:solidFill>
                <a:latin typeface="Arial"/>
                <a:ea typeface="Arial"/>
                <a:cs typeface="Arial"/>
                <a:sym typeface="Arial"/>
              </a:rPr>
              <a:t>, vol. 36, no. 3, pp. 943-959, March 2024,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10.1109/TKDE.2023.3303136.</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endParaRPr sz="20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pic>
        <p:nvPicPr>
          <p:cNvPr id="254" name="Google Shape;254;p18"/>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55" name="Google Shape;255;p18"/>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56" name="Google Shape;256;p18"/>
          <p:cNvPicPr preferRelativeResize="0"/>
          <p:nvPr/>
        </p:nvPicPr>
        <p:blipFill rotWithShape="1">
          <a:blip r:embed="rId5">
            <a:alphaModFix/>
          </a:blip>
          <a:srcRect/>
          <a:stretch/>
        </p:blipFill>
        <p:spPr>
          <a:xfrm>
            <a:off x="531389" y="-20457"/>
            <a:ext cx="566958" cy="5461138"/>
          </a:xfrm>
          <a:prstGeom prst="rect">
            <a:avLst/>
          </a:prstGeom>
          <a:noFill/>
          <a:ln>
            <a:noFill/>
          </a:ln>
        </p:spPr>
      </p:pic>
      <p:sp>
        <p:nvSpPr>
          <p:cNvPr id="257" name="Google Shape;257;p18"/>
          <p:cNvSpPr txBox="1"/>
          <p:nvPr/>
        </p:nvSpPr>
        <p:spPr>
          <a:xfrm>
            <a:off x="2364675" y="1040026"/>
            <a:ext cx="87267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REFERENCES</a:t>
            </a:r>
            <a:endParaRPr sz="1800" b="1" i="0" u="none" strike="noStrike" cap="none">
              <a:solidFill>
                <a:srgbClr val="000000"/>
              </a:solidFill>
              <a:latin typeface="Arial"/>
              <a:ea typeface="Arial"/>
              <a:cs typeface="Arial"/>
              <a:sym typeface="Arial"/>
            </a:endParaRPr>
          </a:p>
        </p:txBody>
      </p:sp>
      <p:pic>
        <p:nvPicPr>
          <p:cNvPr id="258" name="Google Shape;258;p18"/>
          <p:cNvPicPr preferRelativeResize="0"/>
          <p:nvPr/>
        </p:nvPicPr>
        <p:blipFill rotWithShape="1">
          <a:blip r:embed="rId6">
            <a:alphaModFix/>
          </a:blip>
          <a:srcRect/>
          <a:stretch/>
        </p:blipFill>
        <p:spPr>
          <a:xfrm>
            <a:off x="1448640" y="151303"/>
            <a:ext cx="2924713" cy="810231"/>
          </a:xfrm>
          <a:prstGeom prst="rect">
            <a:avLst/>
          </a:prstGeom>
          <a:noFill/>
          <a:ln>
            <a:noFill/>
          </a:ln>
        </p:spPr>
      </p:pic>
      <p:sp>
        <p:nvSpPr>
          <p:cNvPr id="259" name="Google Shape;259;p18"/>
          <p:cNvSpPr txBox="1"/>
          <p:nvPr/>
        </p:nvSpPr>
        <p:spPr>
          <a:xfrm>
            <a:off x="1662825" y="1672625"/>
            <a:ext cx="10130400" cy="41805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[5] S. Shao and T. Yu, "Information Retrieval-Based Fault Localization for Concurrent Programs," </a:t>
            </a:r>
            <a:r>
              <a:rPr lang="en-US" sz="2000" b="0" i="1" u="none" strike="noStrike" cap="none" dirty="0">
                <a:solidFill>
                  <a:schemeClr val="dk1"/>
                </a:solidFill>
                <a:latin typeface="Arial"/>
                <a:ea typeface="Arial"/>
                <a:cs typeface="Arial"/>
                <a:sym typeface="Arial"/>
              </a:rPr>
              <a:t>2023 38th IEEE/ACM International Conference on Automated Software Engineering (ASE)</a:t>
            </a:r>
            <a:r>
              <a:rPr lang="en-US" sz="2000" b="0" i="0" u="none" strike="noStrike" cap="none" dirty="0">
                <a:solidFill>
                  <a:schemeClr val="dk1"/>
                </a:solidFill>
                <a:latin typeface="Arial"/>
                <a:ea typeface="Arial"/>
                <a:cs typeface="Arial"/>
                <a:sym typeface="Arial"/>
              </a:rPr>
              <a:t>, Luxembourg, Luxembourg, 2023, pp. 1467-1479,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10.1109/ASE56229.2023.00122.</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[6] W. Sun, H. Li, M. Yan, Y. Lei and H. Zhang, "Revisiting and Improving Retrieval-Augmented Deep Assertion Generation," </a:t>
            </a:r>
            <a:r>
              <a:rPr lang="en-US" sz="2000" b="0" i="1" u="none" strike="noStrike" cap="none" dirty="0">
                <a:solidFill>
                  <a:schemeClr val="dk1"/>
                </a:solidFill>
                <a:latin typeface="Arial"/>
                <a:ea typeface="Arial"/>
                <a:cs typeface="Arial"/>
                <a:sym typeface="Arial"/>
              </a:rPr>
              <a:t>2023 38th IEEE/ACM International Conference on Automated Software Engineering (ASE)</a:t>
            </a:r>
            <a:r>
              <a:rPr lang="en-US" sz="2000" b="0" i="0" u="none" strike="noStrike" cap="none" dirty="0">
                <a:solidFill>
                  <a:schemeClr val="dk1"/>
                </a:solidFill>
                <a:latin typeface="Arial"/>
                <a:ea typeface="Arial"/>
                <a:cs typeface="Arial"/>
                <a:sym typeface="Arial"/>
              </a:rPr>
              <a:t>, Luxembourg, Luxembourg, 2023, pp. 1123-1135,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10.1109/ASE56229.2023.00090</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[7] V. A. Hameed, M. E. Rana and N. </a:t>
            </a:r>
            <a:r>
              <a:rPr lang="en-US" sz="2000" b="0" i="0" u="none" strike="noStrike" cap="none" dirty="0" err="1">
                <a:solidFill>
                  <a:schemeClr val="dk1"/>
                </a:solidFill>
                <a:latin typeface="Arial"/>
                <a:ea typeface="Arial"/>
                <a:cs typeface="Arial"/>
                <a:sym typeface="Arial"/>
              </a:rPr>
              <a:t>Nursiah</a:t>
            </a:r>
            <a:r>
              <a:rPr lang="en-US" sz="2000" b="0" i="0" u="none" strike="noStrike" cap="none" dirty="0">
                <a:solidFill>
                  <a:schemeClr val="dk1"/>
                </a:solidFill>
                <a:latin typeface="Arial"/>
                <a:ea typeface="Arial"/>
                <a:cs typeface="Arial"/>
                <a:sym typeface="Arial"/>
              </a:rPr>
              <a:t>, "Neural Machine Translation of Mauritian Creole to English Using Transfer Learning," </a:t>
            </a:r>
            <a:r>
              <a:rPr lang="en-US" sz="2000" b="0" i="1" u="none" strike="noStrike" cap="none" dirty="0">
                <a:solidFill>
                  <a:schemeClr val="dk1"/>
                </a:solidFill>
                <a:latin typeface="Arial"/>
                <a:ea typeface="Arial"/>
                <a:cs typeface="Arial"/>
                <a:sym typeface="Arial"/>
              </a:rPr>
              <a:t>2023 IEEE 6th International Conference on Big Data and Artificial Intelligence (BDAI)</a:t>
            </a:r>
            <a:r>
              <a:rPr lang="en-US" sz="2000" b="0" i="0" u="none" strike="noStrike" cap="none" dirty="0">
                <a:solidFill>
                  <a:schemeClr val="dk1"/>
                </a:solidFill>
                <a:latin typeface="Arial"/>
                <a:ea typeface="Arial"/>
                <a:cs typeface="Arial"/>
                <a:sym typeface="Arial"/>
              </a:rPr>
              <a:t>, Jiaxing, China, 2023, pp. 100-107,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10.1109/BDAI59165.2023.10256746. </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[8] Y. Dai, Z. Zhang, Y. Du, S. Liu, L. Liu and T. Xu, "Datastore Distillation for Nearest Neighbor Machine Translation," in </a:t>
            </a:r>
            <a:r>
              <a:rPr lang="en-US" sz="2000" b="0" i="1" u="none" strike="noStrike" cap="none" dirty="0">
                <a:solidFill>
                  <a:schemeClr val="dk1"/>
                </a:solidFill>
                <a:latin typeface="Arial"/>
                <a:ea typeface="Arial"/>
                <a:cs typeface="Arial"/>
                <a:sym typeface="Arial"/>
              </a:rPr>
              <a:t>IEEE/ACM Transactions on Audio, Speech, and Language Processing</a:t>
            </a:r>
            <a:r>
              <a:rPr lang="en-US" sz="2000" b="0" i="0" u="none" strike="noStrike" cap="none" dirty="0">
                <a:solidFill>
                  <a:schemeClr val="dk1"/>
                </a:solidFill>
                <a:latin typeface="Arial"/>
                <a:ea typeface="Arial"/>
                <a:cs typeface="Arial"/>
                <a:sym typeface="Arial"/>
              </a:rPr>
              <a:t>, vol. 32, pp. 807-817, 2024,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10.1109/TASLP.2023.3337633.</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264" name="Google Shape;264;p19"/>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65" name="Google Shape;265;p19"/>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66" name="Google Shape;266;p19"/>
          <p:cNvPicPr preferRelativeResize="0"/>
          <p:nvPr/>
        </p:nvPicPr>
        <p:blipFill rotWithShape="1">
          <a:blip r:embed="rId5">
            <a:alphaModFix/>
          </a:blip>
          <a:srcRect/>
          <a:stretch/>
        </p:blipFill>
        <p:spPr>
          <a:xfrm>
            <a:off x="531389" y="-20457"/>
            <a:ext cx="566958" cy="5461138"/>
          </a:xfrm>
          <a:prstGeom prst="rect">
            <a:avLst/>
          </a:prstGeom>
          <a:noFill/>
          <a:ln>
            <a:noFill/>
          </a:ln>
        </p:spPr>
      </p:pic>
      <p:sp>
        <p:nvSpPr>
          <p:cNvPr id="267" name="Google Shape;267;p19"/>
          <p:cNvSpPr txBox="1"/>
          <p:nvPr/>
        </p:nvSpPr>
        <p:spPr>
          <a:xfrm>
            <a:off x="2364675" y="1040026"/>
            <a:ext cx="87267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REFERENCES</a:t>
            </a:r>
            <a:endParaRPr sz="1800" b="1" i="0" u="none" strike="noStrike" cap="none">
              <a:solidFill>
                <a:srgbClr val="000000"/>
              </a:solidFill>
              <a:latin typeface="Arial"/>
              <a:ea typeface="Arial"/>
              <a:cs typeface="Arial"/>
              <a:sym typeface="Arial"/>
            </a:endParaRPr>
          </a:p>
        </p:txBody>
      </p:sp>
      <p:pic>
        <p:nvPicPr>
          <p:cNvPr id="268" name="Google Shape;268;p19"/>
          <p:cNvPicPr preferRelativeResize="0"/>
          <p:nvPr/>
        </p:nvPicPr>
        <p:blipFill rotWithShape="1">
          <a:blip r:embed="rId6">
            <a:alphaModFix/>
          </a:blip>
          <a:srcRect/>
          <a:stretch/>
        </p:blipFill>
        <p:spPr>
          <a:xfrm>
            <a:off x="1448640" y="151303"/>
            <a:ext cx="2924713" cy="810231"/>
          </a:xfrm>
          <a:prstGeom prst="rect">
            <a:avLst/>
          </a:prstGeom>
          <a:noFill/>
          <a:ln>
            <a:noFill/>
          </a:ln>
        </p:spPr>
      </p:pic>
      <p:sp>
        <p:nvSpPr>
          <p:cNvPr id="269" name="Google Shape;269;p19"/>
          <p:cNvSpPr txBox="1"/>
          <p:nvPr/>
        </p:nvSpPr>
        <p:spPr>
          <a:xfrm>
            <a:off x="1662825" y="1672625"/>
            <a:ext cx="10130400" cy="41805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[9] H. Zhao, H. </a:t>
            </a:r>
            <a:r>
              <a:rPr lang="en-US" sz="2000" b="0" i="0" u="none" strike="noStrike" cap="none" dirty="0" err="1">
                <a:solidFill>
                  <a:schemeClr val="dk1"/>
                </a:solidFill>
                <a:latin typeface="Arial"/>
                <a:ea typeface="Arial"/>
                <a:cs typeface="Arial"/>
                <a:sym typeface="Arial"/>
              </a:rPr>
              <a:t>Yilahun</a:t>
            </a:r>
            <a:r>
              <a:rPr lang="en-US" sz="2000" b="0" i="0" u="none" strike="noStrike" cap="none" dirty="0">
                <a:solidFill>
                  <a:schemeClr val="dk1"/>
                </a:solidFill>
                <a:latin typeface="Arial"/>
                <a:ea typeface="Arial"/>
                <a:cs typeface="Arial"/>
                <a:sym typeface="Arial"/>
              </a:rPr>
              <a:t> and A. </a:t>
            </a:r>
            <a:r>
              <a:rPr lang="en-US" sz="2000" b="0" i="0" u="none" strike="noStrike" cap="none" dirty="0" err="1">
                <a:solidFill>
                  <a:schemeClr val="dk1"/>
                </a:solidFill>
                <a:latin typeface="Arial"/>
                <a:ea typeface="Arial"/>
                <a:cs typeface="Arial"/>
                <a:sym typeface="Arial"/>
              </a:rPr>
              <a:t>Hamdulla</a:t>
            </a:r>
            <a:r>
              <a:rPr lang="en-US" sz="2000" b="0" i="0" u="none" strike="noStrike" cap="none" dirty="0">
                <a:solidFill>
                  <a:schemeClr val="dk1"/>
                </a:solidFill>
                <a:latin typeface="Arial"/>
                <a:ea typeface="Arial"/>
                <a:cs typeface="Arial"/>
                <a:sym typeface="Arial"/>
              </a:rPr>
              <a:t>, "Pipeline Chain-of-Thought: A Prompt Method for Large Language Model Relation Extraction," </a:t>
            </a:r>
            <a:r>
              <a:rPr lang="en-US" sz="2000" b="0" i="1" u="none" strike="noStrike" cap="none" dirty="0">
                <a:solidFill>
                  <a:schemeClr val="dk1"/>
                </a:solidFill>
                <a:latin typeface="Arial"/>
                <a:ea typeface="Arial"/>
                <a:cs typeface="Arial"/>
                <a:sym typeface="Arial"/>
              </a:rPr>
              <a:t>2023 International Conference on Asian Language Processing (IALP)</a:t>
            </a:r>
            <a:r>
              <a:rPr lang="en-US" sz="2000" b="0" i="0" u="none" strike="noStrike" cap="none" dirty="0">
                <a:solidFill>
                  <a:schemeClr val="dk1"/>
                </a:solidFill>
                <a:latin typeface="Arial"/>
                <a:ea typeface="Arial"/>
                <a:cs typeface="Arial"/>
                <a:sym typeface="Arial"/>
              </a:rPr>
              <a:t>, Singapore, Singapore, 2023, pp. 31-36,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10.1109/IALP61005.2023.10337264. </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[10] D. Zhang, Z. Liu, W. Jia, F. Wu, H. Liu and J. Tan, "Dual Attention Graph Convolutional Network for Relation Extraction," in </a:t>
            </a:r>
            <a:r>
              <a:rPr lang="en-US" sz="2000" b="0" i="1" u="none" strike="noStrike" cap="none" dirty="0">
                <a:solidFill>
                  <a:schemeClr val="dk1"/>
                </a:solidFill>
                <a:latin typeface="Arial"/>
                <a:ea typeface="Arial"/>
                <a:cs typeface="Arial"/>
                <a:sym typeface="Arial"/>
              </a:rPr>
              <a:t>IEEE Transactions on Knowledge and Data Engineering</a:t>
            </a:r>
            <a:r>
              <a:rPr lang="en-US" sz="2000" b="0" i="0" u="none" strike="noStrike" cap="none" dirty="0">
                <a:solidFill>
                  <a:schemeClr val="dk1"/>
                </a:solidFill>
                <a:latin typeface="Arial"/>
                <a:ea typeface="Arial"/>
                <a:cs typeface="Arial"/>
                <a:sym typeface="Arial"/>
              </a:rPr>
              <a:t>, vol. 36, no. 2, pp. 530-543, Feb. 2024,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10.1109/TKDE.2023.3289879.</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[11] J. Kavanagh, K. Greenhow and A. </a:t>
            </a:r>
            <a:r>
              <a:rPr lang="en-US" sz="2000" b="0" i="0" u="none" strike="noStrike" cap="none" dirty="0" err="1">
                <a:solidFill>
                  <a:schemeClr val="dk1"/>
                </a:solidFill>
                <a:latin typeface="Arial"/>
                <a:ea typeface="Arial"/>
                <a:cs typeface="Arial"/>
                <a:sym typeface="Arial"/>
              </a:rPr>
              <a:t>Jordanous</a:t>
            </a:r>
            <a:r>
              <a:rPr lang="en-US" sz="2000" b="0" i="0" u="none" strike="noStrike" cap="none" dirty="0">
                <a:solidFill>
                  <a:schemeClr val="dk1"/>
                </a:solidFill>
                <a:latin typeface="Arial"/>
                <a:ea typeface="Arial"/>
                <a:cs typeface="Arial"/>
                <a:sym typeface="Arial"/>
              </a:rPr>
              <a:t>, "Assessing the Effects of </a:t>
            </a:r>
            <a:r>
              <a:rPr lang="en-US" sz="2000" b="0" i="0" u="none" strike="noStrike" cap="none" dirty="0" err="1">
                <a:solidFill>
                  <a:schemeClr val="dk1"/>
                </a:solidFill>
                <a:latin typeface="Arial"/>
                <a:ea typeface="Arial"/>
                <a:cs typeface="Arial"/>
                <a:sym typeface="Arial"/>
              </a:rPr>
              <a:t>Lemmatisation</a:t>
            </a:r>
            <a:r>
              <a:rPr lang="en-US" sz="2000" b="0" i="0" u="none" strike="noStrike" cap="none" dirty="0">
                <a:solidFill>
                  <a:schemeClr val="dk1"/>
                </a:solidFill>
                <a:latin typeface="Arial"/>
                <a:ea typeface="Arial"/>
                <a:cs typeface="Arial"/>
                <a:sym typeface="Arial"/>
              </a:rPr>
              <a:t> and Spell Checking on Sentiment Analysis of Online Reviews," </a:t>
            </a:r>
            <a:r>
              <a:rPr lang="en-US" sz="2000" b="0" i="1" u="none" strike="noStrike" cap="none" dirty="0">
                <a:solidFill>
                  <a:schemeClr val="dk1"/>
                </a:solidFill>
                <a:latin typeface="Arial"/>
                <a:ea typeface="Arial"/>
                <a:cs typeface="Arial"/>
                <a:sym typeface="Arial"/>
              </a:rPr>
              <a:t>2023 IEEE 17th International Conference on Semantic Computing (ICSC)</a:t>
            </a:r>
            <a:r>
              <a:rPr lang="en-US" sz="2000" b="0" i="0" u="none" strike="noStrike" cap="none" dirty="0">
                <a:solidFill>
                  <a:schemeClr val="dk1"/>
                </a:solidFill>
                <a:latin typeface="Arial"/>
                <a:ea typeface="Arial"/>
                <a:cs typeface="Arial"/>
                <a:sym typeface="Arial"/>
              </a:rPr>
              <a:t>, Laguna Hills, CA, USA, 2023, pp. 235-238,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10.1109/ICSC56153.2023.00046. </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[12] A. R. </a:t>
            </a:r>
            <a:r>
              <a:rPr lang="en-US" sz="2000" b="0" i="0" u="none" strike="noStrike" cap="none" dirty="0" err="1">
                <a:solidFill>
                  <a:schemeClr val="dk1"/>
                </a:solidFill>
                <a:latin typeface="Arial"/>
                <a:ea typeface="Arial"/>
                <a:cs typeface="Arial"/>
                <a:sym typeface="Arial"/>
              </a:rPr>
              <a:t>Lubis</a:t>
            </a:r>
            <a:r>
              <a:rPr lang="en-US" sz="2000" b="0" i="0" u="none" strike="noStrike" cap="none" dirty="0">
                <a:solidFill>
                  <a:schemeClr val="dk1"/>
                </a:solidFill>
                <a:latin typeface="Arial"/>
                <a:ea typeface="Arial"/>
                <a:cs typeface="Arial"/>
                <a:sym typeface="Arial"/>
              </a:rPr>
              <a:t>, M. K. M. </a:t>
            </a:r>
            <a:r>
              <a:rPr lang="en-US" sz="2000" b="0" i="0" u="none" strike="noStrike" cap="none" dirty="0" err="1">
                <a:solidFill>
                  <a:schemeClr val="dk1"/>
                </a:solidFill>
                <a:latin typeface="Arial"/>
                <a:ea typeface="Arial"/>
                <a:cs typeface="Arial"/>
                <a:sym typeface="Arial"/>
              </a:rPr>
              <a:t>Nasution</a:t>
            </a:r>
            <a:r>
              <a:rPr lang="en-US" sz="2000" b="0" i="0" u="none" strike="noStrike" cap="none" dirty="0">
                <a:solidFill>
                  <a:schemeClr val="dk1"/>
                </a:solidFill>
                <a:latin typeface="Arial"/>
                <a:ea typeface="Arial"/>
                <a:cs typeface="Arial"/>
                <a:sym typeface="Arial"/>
              </a:rPr>
              <a:t>, O. S. </a:t>
            </a:r>
            <a:r>
              <a:rPr lang="en-US" sz="2000" b="0" i="0" u="none" strike="noStrike" cap="none" dirty="0" err="1">
                <a:solidFill>
                  <a:schemeClr val="dk1"/>
                </a:solidFill>
                <a:latin typeface="Arial"/>
                <a:ea typeface="Arial"/>
                <a:cs typeface="Arial"/>
                <a:sym typeface="Arial"/>
              </a:rPr>
              <a:t>Sitompul</a:t>
            </a:r>
            <a:r>
              <a:rPr lang="en-US" sz="2000" b="0" i="0" u="none" strike="noStrike" cap="none" dirty="0">
                <a:solidFill>
                  <a:schemeClr val="dk1"/>
                </a:solidFill>
                <a:latin typeface="Arial"/>
                <a:ea typeface="Arial"/>
                <a:cs typeface="Arial"/>
                <a:sym typeface="Arial"/>
              </a:rPr>
              <a:t> and E. M. </a:t>
            </a:r>
            <a:r>
              <a:rPr lang="en-US" sz="2000" b="0" i="0" u="none" strike="noStrike" cap="none" dirty="0" err="1">
                <a:solidFill>
                  <a:schemeClr val="dk1"/>
                </a:solidFill>
                <a:latin typeface="Arial"/>
                <a:ea typeface="Arial"/>
                <a:cs typeface="Arial"/>
                <a:sym typeface="Arial"/>
              </a:rPr>
              <a:t>Zamzami</a:t>
            </a:r>
            <a:r>
              <a:rPr lang="en-US" sz="2000" b="0" i="0" u="none" strike="noStrike" cap="none" dirty="0">
                <a:solidFill>
                  <a:schemeClr val="dk1"/>
                </a:solidFill>
                <a:latin typeface="Arial"/>
                <a:ea typeface="Arial"/>
                <a:cs typeface="Arial"/>
                <a:sym typeface="Arial"/>
              </a:rPr>
              <a:t>, "Spelling Checking with Deep Learning Model in Analysis of Tweet Data for Word Classification Process," </a:t>
            </a:r>
            <a:r>
              <a:rPr lang="en-US" sz="2000" b="0" i="1" u="none" strike="noStrike" cap="none" dirty="0">
                <a:solidFill>
                  <a:schemeClr val="dk1"/>
                </a:solidFill>
                <a:latin typeface="Arial"/>
                <a:ea typeface="Arial"/>
                <a:cs typeface="Arial"/>
                <a:sym typeface="Arial"/>
              </a:rPr>
              <a:t>2022 9th International Conference on Electrical Engineering, Computer Science and Informatics (EECSI)</a:t>
            </a:r>
            <a:r>
              <a:rPr lang="en-US" sz="2000" b="0" i="0" u="none" strike="noStrike" cap="none" dirty="0">
                <a:solidFill>
                  <a:schemeClr val="dk1"/>
                </a:solidFill>
                <a:latin typeface="Arial"/>
                <a:ea typeface="Arial"/>
                <a:cs typeface="Arial"/>
                <a:sym typeface="Arial"/>
              </a:rPr>
              <a:t>, Jakarta, Indonesia, 2022, pp. 343-348.</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pic>
        <p:nvPicPr>
          <p:cNvPr id="274" name="Google Shape;274;p20"/>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275" name="Google Shape;275;p20"/>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276" name="Google Shape;276;p20"/>
          <p:cNvPicPr preferRelativeResize="0"/>
          <p:nvPr/>
        </p:nvPicPr>
        <p:blipFill rotWithShape="1">
          <a:blip r:embed="rId5">
            <a:alphaModFix/>
          </a:blip>
          <a:srcRect/>
          <a:stretch/>
        </p:blipFill>
        <p:spPr>
          <a:xfrm>
            <a:off x="531389" y="-20457"/>
            <a:ext cx="566958" cy="5461138"/>
          </a:xfrm>
          <a:prstGeom prst="rect">
            <a:avLst/>
          </a:prstGeom>
          <a:noFill/>
          <a:ln>
            <a:noFill/>
          </a:ln>
        </p:spPr>
      </p:pic>
      <p:sp>
        <p:nvSpPr>
          <p:cNvPr id="277" name="Google Shape;277;p20"/>
          <p:cNvSpPr txBox="1"/>
          <p:nvPr/>
        </p:nvSpPr>
        <p:spPr>
          <a:xfrm>
            <a:off x="2364675" y="1040026"/>
            <a:ext cx="87267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REFERENCES</a:t>
            </a:r>
            <a:endParaRPr sz="1800" b="1" i="0" u="none" strike="noStrike" cap="none">
              <a:solidFill>
                <a:srgbClr val="000000"/>
              </a:solidFill>
              <a:latin typeface="Arial"/>
              <a:ea typeface="Arial"/>
              <a:cs typeface="Arial"/>
              <a:sym typeface="Arial"/>
            </a:endParaRPr>
          </a:p>
        </p:txBody>
      </p:sp>
      <p:pic>
        <p:nvPicPr>
          <p:cNvPr id="278" name="Google Shape;278;p20"/>
          <p:cNvPicPr preferRelativeResize="0"/>
          <p:nvPr/>
        </p:nvPicPr>
        <p:blipFill rotWithShape="1">
          <a:blip r:embed="rId6">
            <a:alphaModFix/>
          </a:blip>
          <a:srcRect/>
          <a:stretch/>
        </p:blipFill>
        <p:spPr>
          <a:xfrm>
            <a:off x="1448640" y="151303"/>
            <a:ext cx="2924713" cy="810231"/>
          </a:xfrm>
          <a:prstGeom prst="rect">
            <a:avLst/>
          </a:prstGeom>
          <a:noFill/>
          <a:ln>
            <a:noFill/>
          </a:ln>
        </p:spPr>
      </p:pic>
      <p:sp>
        <p:nvSpPr>
          <p:cNvPr id="279" name="Google Shape;279;p20"/>
          <p:cNvSpPr txBox="1"/>
          <p:nvPr/>
        </p:nvSpPr>
        <p:spPr>
          <a:xfrm>
            <a:off x="1662825" y="1672625"/>
            <a:ext cx="10130400" cy="41805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[13] M. </a:t>
            </a:r>
            <a:r>
              <a:rPr lang="en-US" sz="2000" b="0" i="0" u="none" strike="noStrike" cap="none" dirty="0" err="1">
                <a:solidFill>
                  <a:schemeClr val="dk1"/>
                </a:solidFill>
                <a:latin typeface="Arial"/>
                <a:ea typeface="Arial"/>
                <a:cs typeface="Arial"/>
                <a:sym typeface="Arial"/>
              </a:rPr>
              <a:t>Palaniappan</a:t>
            </a:r>
            <a:r>
              <a:rPr lang="en-US" sz="2000" b="0" i="0" u="none" strike="noStrike" cap="none" dirty="0">
                <a:solidFill>
                  <a:schemeClr val="dk1"/>
                </a:solidFill>
                <a:latin typeface="Arial"/>
                <a:ea typeface="Arial"/>
                <a:cs typeface="Arial"/>
                <a:sym typeface="Arial"/>
              </a:rPr>
              <a:t> M, A. </a:t>
            </a:r>
            <a:r>
              <a:rPr lang="en-US" sz="2000" b="0" i="0" u="none" strike="noStrike" cap="none" dirty="0" err="1">
                <a:solidFill>
                  <a:schemeClr val="dk1"/>
                </a:solidFill>
                <a:latin typeface="Arial"/>
                <a:ea typeface="Arial"/>
                <a:cs typeface="Arial"/>
                <a:sym typeface="Arial"/>
              </a:rPr>
              <a:t>Vedhamani</a:t>
            </a:r>
            <a:r>
              <a:rPr lang="en-US" sz="2000" b="0" i="0" u="none" strike="noStrike" cap="none" dirty="0">
                <a:solidFill>
                  <a:schemeClr val="dk1"/>
                </a:solidFill>
                <a:latin typeface="Arial"/>
                <a:ea typeface="Arial"/>
                <a:cs typeface="Arial"/>
                <a:sym typeface="Arial"/>
              </a:rPr>
              <a:t> and S. K B, "Zero-Shot Learning For Text Classification: Extending </a:t>
            </a:r>
            <a:r>
              <a:rPr lang="en-US" sz="2000" b="0" i="0" u="none" strike="noStrike" cap="none" dirty="0" err="1">
                <a:solidFill>
                  <a:schemeClr val="dk1"/>
                </a:solidFill>
                <a:latin typeface="Arial"/>
                <a:ea typeface="Arial"/>
                <a:cs typeface="Arial"/>
                <a:sym typeface="Arial"/>
              </a:rPr>
              <a:t>Classifiability</a:t>
            </a:r>
            <a:r>
              <a:rPr lang="en-US" sz="2000" b="0" i="0" u="none" strike="noStrike" cap="none" dirty="0">
                <a:solidFill>
                  <a:schemeClr val="dk1"/>
                </a:solidFill>
                <a:latin typeface="Arial"/>
                <a:ea typeface="Arial"/>
                <a:cs typeface="Arial"/>
                <a:sym typeface="Arial"/>
              </a:rPr>
              <a:t> Beyond Conventional Techniques," </a:t>
            </a:r>
            <a:r>
              <a:rPr lang="en-US" sz="2000" b="0" i="1" u="none" strike="noStrike" cap="none" dirty="0">
                <a:solidFill>
                  <a:schemeClr val="dk1"/>
                </a:solidFill>
                <a:latin typeface="Arial"/>
                <a:ea typeface="Arial"/>
                <a:cs typeface="Arial"/>
                <a:sym typeface="Arial"/>
              </a:rPr>
              <a:t>2023 IEEE Region 10 Symposium (TENSYMP),</a:t>
            </a:r>
            <a:r>
              <a:rPr lang="en-US" sz="2000" b="0" i="0" u="none" strike="noStrike" cap="none" dirty="0">
                <a:solidFill>
                  <a:schemeClr val="dk1"/>
                </a:solidFill>
                <a:latin typeface="Arial"/>
                <a:ea typeface="Arial"/>
                <a:cs typeface="Arial"/>
                <a:sym typeface="Arial"/>
              </a:rPr>
              <a:t> Canberra, Australia, 2023, pp. 1-6,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10.1109/TENSYMP55890.2023.10223610.</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[14] A. Onan and K. F. </a:t>
            </a:r>
            <a:r>
              <a:rPr lang="en-US" sz="2000" b="0" i="0" u="none" strike="noStrike" cap="none" dirty="0" err="1">
                <a:solidFill>
                  <a:schemeClr val="dk1"/>
                </a:solidFill>
                <a:latin typeface="Arial"/>
                <a:ea typeface="Arial"/>
                <a:cs typeface="Arial"/>
                <a:sym typeface="Arial"/>
              </a:rPr>
              <a:t>Balbal</a:t>
            </a:r>
            <a:r>
              <a:rPr lang="en-US" sz="2000" b="0" i="0" u="none" strike="noStrike" cap="none" dirty="0">
                <a:solidFill>
                  <a:schemeClr val="dk1"/>
                </a:solidFill>
                <a:latin typeface="Arial"/>
                <a:ea typeface="Arial"/>
                <a:cs typeface="Arial"/>
                <a:sym typeface="Arial"/>
              </a:rPr>
              <a:t>, "Improving Turkish Text Sentiment Classification Through Task-Specific and Universal Transformations: An Ensemble Data Augmentation Approach," in </a:t>
            </a:r>
            <a:r>
              <a:rPr lang="en-US" sz="2000" b="0" i="1" u="none" strike="noStrike" cap="none" dirty="0">
                <a:solidFill>
                  <a:schemeClr val="dk1"/>
                </a:solidFill>
                <a:latin typeface="Arial"/>
                <a:ea typeface="Arial"/>
                <a:cs typeface="Arial"/>
                <a:sym typeface="Arial"/>
              </a:rPr>
              <a:t>IEEE Access</a:t>
            </a:r>
            <a:r>
              <a:rPr lang="en-US" sz="2000" b="0" i="0" u="none" strike="noStrike" cap="none" dirty="0">
                <a:solidFill>
                  <a:schemeClr val="dk1"/>
                </a:solidFill>
                <a:latin typeface="Arial"/>
                <a:ea typeface="Arial"/>
                <a:cs typeface="Arial"/>
                <a:sym typeface="Arial"/>
              </a:rPr>
              <a:t>, vol. 12, pp. 4413-4458, 2024,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10.1109/ACCESS.2024.3349971.</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[15] M. H. H. Wahab, N. H. Ali, N. A. W. Abdul Hamid, S. K. Subramaniam, R. </a:t>
            </a:r>
            <a:r>
              <a:rPr lang="en-US" sz="2000" b="0" i="0" u="none" strike="noStrike" cap="none" dirty="0" err="1">
                <a:solidFill>
                  <a:schemeClr val="dk1"/>
                </a:solidFill>
                <a:latin typeface="Arial"/>
                <a:ea typeface="Arial"/>
                <a:cs typeface="Arial"/>
                <a:sym typeface="Arial"/>
              </a:rPr>
              <a:t>Latip</a:t>
            </a:r>
            <a:r>
              <a:rPr lang="en-US" sz="2000" b="0" i="0" u="none" strike="noStrike" cap="none" dirty="0">
                <a:solidFill>
                  <a:schemeClr val="dk1"/>
                </a:solidFill>
                <a:latin typeface="Arial"/>
                <a:ea typeface="Arial"/>
                <a:cs typeface="Arial"/>
                <a:sym typeface="Arial"/>
              </a:rPr>
              <a:t> and M. Othman, "A Review on Optimization-Based Automatic Text Summarization Approach," in </a:t>
            </a:r>
            <a:r>
              <a:rPr lang="en-US" sz="2000" b="0" i="1" u="none" strike="noStrike" cap="none" dirty="0">
                <a:solidFill>
                  <a:schemeClr val="dk1"/>
                </a:solidFill>
                <a:latin typeface="Arial"/>
                <a:ea typeface="Arial"/>
                <a:cs typeface="Arial"/>
                <a:sym typeface="Arial"/>
              </a:rPr>
              <a:t>IEEE Access</a:t>
            </a:r>
            <a:r>
              <a:rPr lang="en-US" sz="2000" b="0" i="0" u="none" strike="noStrike" cap="none" dirty="0">
                <a:solidFill>
                  <a:schemeClr val="dk1"/>
                </a:solidFill>
                <a:latin typeface="Arial"/>
                <a:ea typeface="Arial"/>
                <a:cs typeface="Arial"/>
                <a:sym typeface="Arial"/>
              </a:rPr>
              <a:t>, vol. 12, pp. 4892-4909, 2024, </a:t>
            </a:r>
            <a:r>
              <a:rPr lang="en-US" sz="2000" b="0" i="0" u="none" strike="noStrike" cap="none" dirty="0" err="1">
                <a:solidFill>
                  <a:schemeClr val="dk1"/>
                </a:solidFill>
                <a:latin typeface="Arial"/>
                <a:ea typeface="Arial"/>
                <a:cs typeface="Arial"/>
                <a:sym typeface="Arial"/>
              </a:rPr>
              <a:t>doi</a:t>
            </a:r>
            <a:r>
              <a:rPr lang="en-US" sz="2000" b="0" i="0" u="none" strike="noStrike" cap="none" dirty="0">
                <a:solidFill>
                  <a:schemeClr val="dk1"/>
                </a:solidFill>
                <a:latin typeface="Arial"/>
                <a:ea typeface="Arial"/>
                <a:cs typeface="Arial"/>
                <a:sym typeface="Arial"/>
              </a:rPr>
              <a:t>: 10.1109/ACCESS.2023.3348075.</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Arial"/>
                <a:ea typeface="Arial"/>
                <a:cs typeface="Arial"/>
                <a:sym typeface="Arial"/>
              </a:rPr>
              <a:t>[16] S. K. Dam, M. </a:t>
            </a:r>
            <a:r>
              <a:rPr lang="en-US" sz="2000" b="0" i="0" u="none" strike="noStrike" cap="none" dirty="0" err="1">
                <a:solidFill>
                  <a:schemeClr val="dk1"/>
                </a:solidFill>
                <a:latin typeface="Arial"/>
                <a:ea typeface="Arial"/>
                <a:cs typeface="Arial"/>
                <a:sym typeface="Arial"/>
              </a:rPr>
              <a:t>Shirajum</a:t>
            </a:r>
            <a:r>
              <a:rPr lang="en-US" sz="2000" b="0" i="0" u="none" strike="noStrike" cap="none" dirty="0">
                <a:solidFill>
                  <a:schemeClr val="dk1"/>
                </a:solidFill>
                <a:latin typeface="Arial"/>
                <a:ea typeface="Arial"/>
                <a:cs typeface="Arial"/>
                <a:sym typeface="Arial"/>
              </a:rPr>
              <a:t> Munir, A. D. </a:t>
            </a:r>
            <a:r>
              <a:rPr lang="en-US" sz="2000" b="0" i="0" u="none" strike="noStrike" cap="none" dirty="0" err="1">
                <a:solidFill>
                  <a:schemeClr val="dk1"/>
                </a:solidFill>
                <a:latin typeface="Arial"/>
                <a:ea typeface="Arial"/>
                <a:cs typeface="Arial"/>
                <a:sym typeface="Arial"/>
              </a:rPr>
              <a:t>Raha</a:t>
            </a:r>
            <a:r>
              <a:rPr lang="en-US" sz="2000" b="0" i="0" u="none" strike="noStrike" cap="none" dirty="0">
                <a:solidFill>
                  <a:schemeClr val="dk1"/>
                </a:solidFill>
                <a:latin typeface="Arial"/>
                <a:ea typeface="Arial"/>
                <a:cs typeface="Arial"/>
                <a:sym typeface="Arial"/>
              </a:rPr>
              <a:t>, A. </a:t>
            </a:r>
            <a:r>
              <a:rPr lang="en-US" sz="2000" b="0" i="0" u="none" strike="noStrike" cap="none" dirty="0" err="1">
                <a:solidFill>
                  <a:schemeClr val="dk1"/>
                </a:solidFill>
                <a:latin typeface="Arial"/>
                <a:ea typeface="Arial"/>
                <a:cs typeface="Arial"/>
                <a:sym typeface="Arial"/>
              </a:rPr>
              <a:t>Adhikary</a:t>
            </a:r>
            <a:r>
              <a:rPr lang="en-US" sz="2000" b="0" i="0" u="none" strike="noStrike" cap="none" dirty="0">
                <a:solidFill>
                  <a:schemeClr val="dk1"/>
                </a:solidFill>
                <a:latin typeface="Arial"/>
                <a:ea typeface="Arial"/>
                <a:cs typeface="Arial"/>
                <a:sym typeface="Arial"/>
              </a:rPr>
              <a:t>, S. -B. Park and C. S. Hong, "RNN-based Text Summarization for Communication Cost Reduction: Toward a Semantic Communication," </a:t>
            </a:r>
            <a:r>
              <a:rPr lang="en-US" sz="2000" b="0" i="1" u="none" strike="noStrike" cap="none" dirty="0">
                <a:solidFill>
                  <a:schemeClr val="dk1"/>
                </a:solidFill>
                <a:latin typeface="Arial"/>
                <a:ea typeface="Arial"/>
                <a:cs typeface="Arial"/>
                <a:sym typeface="Arial"/>
              </a:rPr>
              <a:t>2023 International Conference on Information Networking (ICOIN)</a:t>
            </a:r>
            <a:r>
              <a:rPr lang="en-US" sz="2000" b="0" i="0" u="none" strike="noStrike" cap="none" dirty="0">
                <a:solidFill>
                  <a:schemeClr val="dk1"/>
                </a:solidFill>
                <a:latin typeface="Arial"/>
                <a:ea typeface="Arial"/>
                <a:cs typeface="Arial"/>
                <a:sym typeface="Arial"/>
              </a:rPr>
              <a:t>, Bangkok, Thailand, 2023, pp. 423-426.</a:t>
            </a: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chemeClr val="dk1"/>
              </a:buClr>
              <a:buSzPts val="1100"/>
              <a:buFont typeface="Arial"/>
              <a:buNone/>
            </a:pP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3"/>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94" name="Google Shape;94;p3"/>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95" name="Google Shape;95;p3"/>
          <p:cNvPicPr preferRelativeResize="0"/>
          <p:nvPr/>
        </p:nvPicPr>
        <p:blipFill rotWithShape="1">
          <a:blip r:embed="rId5">
            <a:alphaModFix/>
          </a:blip>
          <a:srcRect/>
          <a:stretch/>
        </p:blipFill>
        <p:spPr>
          <a:xfrm>
            <a:off x="531389" y="-20457"/>
            <a:ext cx="566958" cy="5461138"/>
          </a:xfrm>
          <a:prstGeom prst="rect">
            <a:avLst/>
          </a:prstGeom>
          <a:noFill/>
          <a:ln>
            <a:noFill/>
          </a:ln>
        </p:spPr>
      </p:pic>
      <p:sp>
        <p:nvSpPr>
          <p:cNvPr id="96" name="Google Shape;96;p3"/>
          <p:cNvSpPr/>
          <p:nvPr/>
        </p:nvSpPr>
        <p:spPr>
          <a:xfrm>
            <a:off x="1448650" y="948600"/>
            <a:ext cx="10485600" cy="604500"/>
          </a:xfrm>
          <a:prstGeom prst="rect">
            <a:avLst/>
          </a:prstGeom>
          <a:noFill/>
          <a:ln>
            <a:noFill/>
          </a:ln>
        </p:spPr>
        <p:txBody>
          <a:bodyPr spcFirstLastPara="1" wrap="square" lIns="91425" tIns="45700" rIns="91425" bIns="45700" anchor="t" anchorCtr="0">
            <a:noAutofit/>
          </a:bodyPr>
          <a:lstStyle/>
          <a:p>
            <a:pPr marL="12700" marR="0" lvl="3"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Introduction</a:t>
            </a:r>
            <a:endParaRPr sz="3000" b="1" i="0" u="none" strike="noStrike" cap="none">
              <a:solidFill>
                <a:srgbClr val="C00000"/>
              </a:solidFill>
              <a:latin typeface="Arial"/>
              <a:ea typeface="Arial"/>
              <a:cs typeface="Arial"/>
              <a:sym typeface="Arial"/>
            </a:endParaRPr>
          </a:p>
          <a:p>
            <a:pPr marL="0" marR="0" lvl="0" indent="0" algn="just" rtl="0">
              <a:lnSpc>
                <a:spcPct val="100000"/>
              </a:lnSpc>
              <a:spcBef>
                <a:spcPts val="100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p:txBody>
      </p:sp>
      <p:pic>
        <p:nvPicPr>
          <p:cNvPr id="97" name="Google Shape;97;p3"/>
          <p:cNvPicPr preferRelativeResize="0"/>
          <p:nvPr/>
        </p:nvPicPr>
        <p:blipFill rotWithShape="1">
          <a:blip r:embed="rId6">
            <a:alphaModFix/>
          </a:blip>
          <a:srcRect/>
          <a:stretch/>
        </p:blipFill>
        <p:spPr>
          <a:xfrm>
            <a:off x="1448640" y="160730"/>
            <a:ext cx="2482338" cy="739841"/>
          </a:xfrm>
          <a:prstGeom prst="rect">
            <a:avLst/>
          </a:prstGeom>
          <a:noFill/>
          <a:ln>
            <a:noFill/>
          </a:ln>
        </p:spPr>
      </p:pic>
      <p:pic>
        <p:nvPicPr>
          <p:cNvPr id="98" name="Google Shape;98;p3"/>
          <p:cNvPicPr preferRelativeResize="0"/>
          <p:nvPr/>
        </p:nvPicPr>
        <p:blipFill rotWithShape="1">
          <a:blip r:embed="rId7">
            <a:alphaModFix/>
          </a:blip>
          <a:srcRect/>
          <a:stretch/>
        </p:blipFill>
        <p:spPr>
          <a:xfrm>
            <a:off x="3773900" y="1674750"/>
            <a:ext cx="5131975" cy="4602225"/>
          </a:xfrm>
          <a:prstGeom prst="rect">
            <a:avLst/>
          </a:prstGeom>
          <a:noFill/>
          <a:ln>
            <a:noFill/>
          </a:ln>
        </p:spPr>
      </p:pic>
      <p:sp>
        <p:nvSpPr>
          <p:cNvPr id="99" name="Google Shape;99;p3"/>
          <p:cNvSpPr txBox="1"/>
          <p:nvPr/>
        </p:nvSpPr>
        <p:spPr>
          <a:xfrm>
            <a:off x="1863650" y="2740125"/>
            <a:ext cx="1910400" cy="1091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2800" b="1" i="1" u="none" strike="noStrike" cap="none">
                <a:solidFill>
                  <a:schemeClr val="dk1"/>
                </a:solidFill>
                <a:latin typeface="Arial"/>
                <a:ea typeface="Arial"/>
                <a:cs typeface="Arial"/>
                <a:sym typeface="Arial"/>
              </a:rPr>
              <a:t>NLP Tasks: </a:t>
            </a:r>
            <a:endParaRPr sz="2800" b="1" i="1" u="none" strike="noStrike" cap="none">
              <a:solidFill>
                <a:schemeClr val="dk1"/>
              </a:solidFill>
              <a:latin typeface="Arial"/>
              <a:ea typeface="Arial"/>
              <a:cs typeface="Arial"/>
              <a:sym typeface="Arial"/>
            </a:endParaRPr>
          </a:p>
        </p:txBody>
      </p:sp>
      <p:sp>
        <p:nvSpPr>
          <p:cNvPr id="2" name="TextBox 1">
            <a:extLst>
              <a:ext uri="{FF2B5EF4-FFF2-40B4-BE49-F238E27FC236}">
                <a16:creationId xmlns:a16="http://schemas.microsoft.com/office/drawing/2014/main" id="{A3D3B4EE-B862-462F-8DBE-A4D50AFA33A3}"/>
              </a:ext>
            </a:extLst>
          </p:cNvPr>
          <p:cNvSpPr txBox="1"/>
          <p:nvPr/>
        </p:nvSpPr>
        <p:spPr>
          <a:xfrm>
            <a:off x="3343275" y="6257925"/>
            <a:ext cx="6968025" cy="307777"/>
          </a:xfrm>
          <a:prstGeom prst="rect">
            <a:avLst/>
          </a:prstGeom>
          <a:noFill/>
        </p:spPr>
        <p:txBody>
          <a:bodyPr wrap="square" rtlCol="0">
            <a:spAutoFit/>
          </a:bodyPr>
          <a:lstStyle/>
          <a:p>
            <a:r>
              <a:rPr lang="en-IN" dirty="0"/>
              <a:t>Figure 1: Image Courtesy-https://nexocode.com/blog/posts/definitive-guide-to-</a:t>
            </a:r>
            <a:r>
              <a:rPr lang="en-IN" dirty="0" err="1"/>
              <a:t>nlp</a:t>
            </a:r>
            <a:r>
              <a:rPr lang="en-IN" dirty="0"/>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4"/>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105" name="Google Shape;105;p4"/>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106" name="Google Shape;106;p4"/>
          <p:cNvPicPr preferRelativeResize="0"/>
          <p:nvPr/>
        </p:nvPicPr>
        <p:blipFill rotWithShape="1">
          <a:blip r:embed="rId5">
            <a:alphaModFix/>
          </a:blip>
          <a:srcRect/>
          <a:stretch/>
        </p:blipFill>
        <p:spPr>
          <a:xfrm>
            <a:off x="531389" y="-20457"/>
            <a:ext cx="566958" cy="5461138"/>
          </a:xfrm>
          <a:prstGeom prst="rect">
            <a:avLst/>
          </a:prstGeom>
          <a:noFill/>
          <a:ln>
            <a:noFill/>
          </a:ln>
        </p:spPr>
      </p:pic>
      <p:sp>
        <p:nvSpPr>
          <p:cNvPr id="107" name="Google Shape;107;p4"/>
          <p:cNvSpPr/>
          <p:nvPr/>
        </p:nvSpPr>
        <p:spPr>
          <a:xfrm>
            <a:off x="1448650" y="948600"/>
            <a:ext cx="10485600" cy="604500"/>
          </a:xfrm>
          <a:prstGeom prst="rect">
            <a:avLst/>
          </a:prstGeom>
          <a:noFill/>
          <a:ln>
            <a:noFill/>
          </a:ln>
        </p:spPr>
        <p:txBody>
          <a:bodyPr spcFirstLastPara="1" wrap="square" lIns="91425" tIns="45700" rIns="91425" bIns="45700" anchor="t" anchorCtr="0">
            <a:noAutofit/>
          </a:bodyPr>
          <a:lstStyle/>
          <a:p>
            <a:pPr marL="12700" marR="0" lvl="3"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Introduction</a:t>
            </a:r>
            <a:endParaRPr sz="3000" b="1" i="0" u="none" strike="noStrike" cap="none">
              <a:solidFill>
                <a:srgbClr val="C00000"/>
              </a:solidFill>
              <a:latin typeface="Arial"/>
              <a:ea typeface="Arial"/>
              <a:cs typeface="Arial"/>
              <a:sym typeface="Arial"/>
            </a:endParaRPr>
          </a:p>
          <a:p>
            <a:pPr marL="0" marR="0" lvl="0" indent="0" algn="just" rtl="0">
              <a:lnSpc>
                <a:spcPct val="100000"/>
              </a:lnSpc>
              <a:spcBef>
                <a:spcPts val="100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p:txBody>
      </p:sp>
      <p:pic>
        <p:nvPicPr>
          <p:cNvPr id="108" name="Google Shape;108;p4"/>
          <p:cNvPicPr preferRelativeResize="0"/>
          <p:nvPr/>
        </p:nvPicPr>
        <p:blipFill rotWithShape="1">
          <a:blip r:embed="rId6">
            <a:alphaModFix/>
          </a:blip>
          <a:srcRect/>
          <a:stretch/>
        </p:blipFill>
        <p:spPr>
          <a:xfrm>
            <a:off x="1448640" y="160730"/>
            <a:ext cx="2482337" cy="739841"/>
          </a:xfrm>
          <a:prstGeom prst="rect">
            <a:avLst/>
          </a:prstGeom>
          <a:noFill/>
          <a:ln>
            <a:noFill/>
          </a:ln>
        </p:spPr>
      </p:pic>
      <p:sp>
        <p:nvSpPr>
          <p:cNvPr id="109" name="Google Shape;109;p4"/>
          <p:cNvSpPr txBox="1"/>
          <p:nvPr/>
        </p:nvSpPr>
        <p:spPr>
          <a:xfrm>
            <a:off x="1448650" y="1553100"/>
            <a:ext cx="6072000" cy="4862100"/>
          </a:xfrm>
          <a:prstGeom prst="rect">
            <a:avLst/>
          </a:prstGeom>
          <a:noFill/>
          <a:ln>
            <a:noFill/>
          </a:ln>
        </p:spPr>
        <p:txBody>
          <a:bodyPr spcFirstLastPara="1" wrap="square" lIns="91425" tIns="91425" rIns="91425" bIns="91425" anchor="t" anchorCtr="0">
            <a:noAutofit/>
          </a:bodyPr>
          <a:lstStyle/>
          <a:p>
            <a:pPr marL="457200" marR="0" lvl="0" indent="-368300" algn="just" rtl="0">
              <a:lnSpc>
                <a:spcPct val="115000"/>
              </a:lnSpc>
              <a:spcBef>
                <a:spcPts val="0"/>
              </a:spcBef>
              <a:spcAft>
                <a:spcPts val="0"/>
              </a:spcAft>
              <a:buClr>
                <a:schemeClr val="dk1"/>
              </a:buClr>
              <a:buSzPts val="2200"/>
              <a:buFont typeface="Arial"/>
              <a:buChar char="●"/>
            </a:pPr>
            <a:r>
              <a:rPr lang="en-US" sz="2200" b="0" i="0" u="none" strike="noStrike" cap="none" dirty="0">
                <a:solidFill>
                  <a:schemeClr val="dk1"/>
                </a:solidFill>
                <a:latin typeface="Arial"/>
                <a:ea typeface="Arial"/>
                <a:cs typeface="Arial"/>
                <a:sym typeface="Arial"/>
              </a:rPr>
              <a:t>Data preprocessing prepares raw data for analysis and modeling.</a:t>
            </a:r>
            <a:endParaRPr sz="2200" b="0" i="0" u="none" strike="noStrike" cap="none" dirty="0">
              <a:solidFill>
                <a:schemeClr val="dk1"/>
              </a:solidFill>
              <a:latin typeface="Arial"/>
              <a:ea typeface="Arial"/>
              <a:cs typeface="Arial"/>
              <a:sym typeface="Arial"/>
            </a:endParaRPr>
          </a:p>
          <a:p>
            <a:pPr marL="0" marR="0" lvl="0" indent="0" algn="just" rtl="0">
              <a:lnSpc>
                <a:spcPct val="115000"/>
              </a:lnSpc>
              <a:spcBef>
                <a:spcPts val="0"/>
              </a:spcBef>
              <a:spcAft>
                <a:spcPts val="0"/>
              </a:spcAft>
              <a:buClr>
                <a:srgbClr val="000000"/>
              </a:buClr>
              <a:buSzPts val="600"/>
              <a:buFont typeface="Arial"/>
              <a:buNone/>
            </a:pPr>
            <a:endParaRPr sz="600" b="0" i="0" u="none" strike="noStrike" cap="none" dirty="0">
              <a:solidFill>
                <a:schemeClr val="dk1"/>
              </a:solidFill>
              <a:latin typeface="Arial"/>
              <a:ea typeface="Arial"/>
              <a:cs typeface="Arial"/>
              <a:sym typeface="Arial"/>
            </a:endParaRPr>
          </a:p>
          <a:p>
            <a:pPr marL="457200" marR="0" lvl="0" indent="-368300" algn="just" rtl="0">
              <a:lnSpc>
                <a:spcPct val="115000"/>
              </a:lnSpc>
              <a:spcBef>
                <a:spcPts val="0"/>
              </a:spcBef>
              <a:spcAft>
                <a:spcPts val="0"/>
              </a:spcAft>
              <a:buClr>
                <a:schemeClr val="dk1"/>
              </a:buClr>
              <a:buSzPts val="2200"/>
              <a:buFont typeface="Arial"/>
              <a:buChar char="●"/>
            </a:pPr>
            <a:r>
              <a:rPr lang="en-US" sz="2200" b="0" i="0" u="none" strike="noStrike" cap="none" dirty="0">
                <a:solidFill>
                  <a:schemeClr val="dk1"/>
                </a:solidFill>
                <a:latin typeface="Arial"/>
                <a:ea typeface="Arial"/>
                <a:cs typeface="Arial"/>
                <a:sym typeface="Arial"/>
              </a:rPr>
              <a:t>Raw data often </a:t>
            </a:r>
            <a:r>
              <a:rPr lang="en-US" sz="2200" dirty="0">
                <a:solidFill>
                  <a:schemeClr val="dk1"/>
                </a:solidFill>
              </a:rPr>
              <a:t>contains</a:t>
            </a:r>
            <a:r>
              <a:rPr lang="en-US" sz="2200" b="0" i="0" u="none" strike="noStrike" cap="none" dirty="0">
                <a:solidFill>
                  <a:schemeClr val="dk1"/>
                </a:solidFill>
                <a:latin typeface="Arial"/>
                <a:ea typeface="Arial"/>
                <a:cs typeface="Arial"/>
                <a:sym typeface="Arial"/>
              </a:rPr>
              <a:t> inconsisten</a:t>
            </a:r>
            <a:r>
              <a:rPr lang="en-US" sz="2200" dirty="0">
                <a:solidFill>
                  <a:schemeClr val="dk1"/>
                </a:solidFill>
              </a:rPr>
              <a:t>cies, errors</a:t>
            </a:r>
            <a:r>
              <a:rPr lang="en-US" sz="2200" b="0" i="0" u="none" strike="noStrike" cap="none" dirty="0">
                <a:solidFill>
                  <a:schemeClr val="dk1"/>
                </a:solidFill>
                <a:latin typeface="Arial"/>
                <a:ea typeface="Arial"/>
                <a:cs typeface="Arial"/>
                <a:sym typeface="Arial"/>
              </a:rPr>
              <a:t> and irrelevant information. Using it directly can lead to unreliable and inaccurate results.</a:t>
            </a:r>
            <a:endParaRPr sz="2200" b="0" i="0" u="none" strike="noStrike" cap="none" dirty="0">
              <a:solidFill>
                <a:schemeClr val="dk1"/>
              </a:solidFill>
              <a:latin typeface="Arial"/>
              <a:ea typeface="Arial"/>
              <a:cs typeface="Arial"/>
              <a:sym typeface="Arial"/>
            </a:endParaRPr>
          </a:p>
          <a:p>
            <a:pPr marL="0" marR="0" lvl="0" indent="0" algn="just" rtl="0">
              <a:lnSpc>
                <a:spcPct val="115000"/>
              </a:lnSpc>
              <a:spcBef>
                <a:spcPts val="0"/>
              </a:spcBef>
              <a:spcAft>
                <a:spcPts val="0"/>
              </a:spcAft>
              <a:buClr>
                <a:srgbClr val="000000"/>
              </a:buClr>
              <a:buSzPts val="600"/>
              <a:buFont typeface="Arial"/>
              <a:buNone/>
            </a:pPr>
            <a:endParaRPr sz="600" b="0" i="0" u="none" strike="noStrike" cap="none" dirty="0">
              <a:solidFill>
                <a:schemeClr val="dk1"/>
              </a:solidFill>
              <a:latin typeface="Arial"/>
              <a:ea typeface="Arial"/>
              <a:cs typeface="Arial"/>
              <a:sym typeface="Arial"/>
            </a:endParaRPr>
          </a:p>
          <a:p>
            <a:pPr marL="457200" marR="0" lvl="0" indent="-368300" algn="just" rtl="0">
              <a:lnSpc>
                <a:spcPct val="115000"/>
              </a:lnSpc>
              <a:spcBef>
                <a:spcPts val="0"/>
              </a:spcBef>
              <a:spcAft>
                <a:spcPts val="0"/>
              </a:spcAft>
              <a:buClr>
                <a:schemeClr val="dk1"/>
              </a:buClr>
              <a:buSzPts val="2200"/>
              <a:buFont typeface="Arial"/>
              <a:buChar char="●"/>
            </a:pPr>
            <a:r>
              <a:rPr lang="en-US" sz="2200" b="0" i="0" u="none" strike="noStrike" cap="none" dirty="0">
                <a:solidFill>
                  <a:schemeClr val="dk1"/>
                </a:solidFill>
                <a:latin typeface="Arial"/>
                <a:ea typeface="Arial"/>
                <a:cs typeface="Arial"/>
                <a:sym typeface="Arial"/>
              </a:rPr>
              <a:t>It</a:t>
            </a:r>
            <a:r>
              <a:rPr lang="en-US" sz="2200" dirty="0">
                <a:solidFill>
                  <a:schemeClr val="dk1"/>
                </a:solidFill>
              </a:rPr>
              <a:t>’</a:t>
            </a:r>
            <a:r>
              <a:rPr lang="en-US" sz="2200" b="0" i="0" u="none" strike="noStrike" cap="none" dirty="0">
                <a:solidFill>
                  <a:schemeClr val="dk1"/>
                </a:solidFill>
                <a:latin typeface="Arial"/>
                <a:ea typeface="Arial"/>
                <a:cs typeface="Arial"/>
                <a:sym typeface="Arial"/>
              </a:rPr>
              <a:t>s a crucial step in NLP as it helps to clean and organize</a:t>
            </a:r>
            <a:r>
              <a:rPr lang="en-US" sz="2200" dirty="0">
                <a:solidFill>
                  <a:schemeClr val="dk1"/>
                </a:solidFill>
              </a:rPr>
              <a:t> </a:t>
            </a:r>
            <a:r>
              <a:rPr lang="en-US" sz="2200" b="0" i="0" u="none" strike="noStrike" cap="none" dirty="0">
                <a:solidFill>
                  <a:schemeClr val="dk1"/>
                </a:solidFill>
                <a:latin typeface="Arial"/>
                <a:ea typeface="Arial"/>
                <a:cs typeface="Arial"/>
                <a:sym typeface="Arial"/>
              </a:rPr>
              <a:t>text data, making it more suitable for NLP tasks</a:t>
            </a:r>
            <a:endParaRPr sz="2200" b="0" i="0" u="none" strike="noStrike" cap="none" dirty="0">
              <a:solidFill>
                <a:schemeClr val="dk1"/>
              </a:solidFill>
              <a:latin typeface="Arial"/>
              <a:ea typeface="Arial"/>
              <a:cs typeface="Arial"/>
              <a:sym typeface="Arial"/>
            </a:endParaRPr>
          </a:p>
          <a:p>
            <a:pPr marL="0" marR="0" lvl="0" indent="0" algn="just" rtl="0">
              <a:lnSpc>
                <a:spcPct val="115000"/>
              </a:lnSpc>
              <a:spcBef>
                <a:spcPts val="0"/>
              </a:spcBef>
              <a:spcAft>
                <a:spcPts val="0"/>
              </a:spcAft>
              <a:buClr>
                <a:srgbClr val="000000"/>
              </a:buClr>
              <a:buSzPts val="600"/>
              <a:buFont typeface="Arial"/>
              <a:buNone/>
            </a:pPr>
            <a:endParaRPr sz="600" b="0" i="0" u="none" strike="noStrike" cap="none" dirty="0">
              <a:solidFill>
                <a:schemeClr val="dk1"/>
              </a:solidFill>
              <a:latin typeface="Arial"/>
              <a:ea typeface="Arial"/>
              <a:cs typeface="Arial"/>
              <a:sym typeface="Arial"/>
            </a:endParaRPr>
          </a:p>
          <a:p>
            <a:pPr marL="457200" marR="0" lvl="0" indent="-368300" algn="just" rtl="0">
              <a:lnSpc>
                <a:spcPct val="115000"/>
              </a:lnSpc>
              <a:spcBef>
                <a:spcPts val="0"/>
              </a:spcBef>
              <a:spcAft>
                <a:spcPts val="0"/>
              </a:spcAft>
              <a:buClr>
                <a:schemeClr val="dk1"/>
              </a:buClr>
              <a:buSzPts val="2200"/>
              <a:buFont typeface="Arial"/>
              <a:buChar char="●"/>
            </a:pPr>
            <a:r>
              <a:rPr lang="en-US" sz="2200" b="0" i="0" u="none" strike="noStrike" cap="none" dirty="0">
                <a:solidFill>
                  <a:schemeClr val="dk1"/>
                </a:solidFill>
                <a:latin typeface="Arial"/>
                <a:ea typeface="Arial"/>
                <a:cs typeface="Arial"/>
                <a:sym typeface="Arial"/>
              </a:rPr>
              <a:t>Preprocessing significantly improves </a:t>
            </a:r>
            <a:r>
              <a:rPr lang="en-US" sz="2200" dirty="0">
                <a:solidFill>
                  <a:schemeClr val="dk1"/>
                </a:solidFill>
              </a:rPr>
              <a:t>the performance and results of</a:t>
            </a:r>
            <a:r>
              <a:rPr lang="en-US" sz="2200" b="0" i="0" u="none" strike="noStrike" cap="none" dirty="0">
                <a:solidFill>
                  <a:schemeClr val="dk1"/>
                </a:solidFill>
                <a:latin typeface="Arial"/>
                <a:ea typeface="Arial"/>
                <a:cs typeface="Arial"/>
                <a:sym typeface="Arial"/>
              </a:rPr>
              <a:t> NLP model</a:t>
            </a:r>
            <a:r>
              <a:rPr lang="en-US" sz="2200" dirty="0">
                <a:solidFill>
                  <a:schemeClr val="dk1"/>
                </a:solidFill>
              </a:rPr>
              <a:t>s.</a:t>
            </a:r>
            <a:endParaRPr sz="22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endParaRPr sz="7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endParaRPr sz="7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endParaRPr sz="700" b="0" i="0" u="none" strike="noStrike" cap="none" dirty="0">
              <a:solidFill>
                <a:schemeClr val="dk1"/>
              </a:solidFill>
              <a:latin typeface="Calibri"/>
              <a:ea typeface="Calibri"/>
              <a:cs typeface="Calibri"/>
              <a:sym typeface="Calibri"/>
            </a:endParaRPr>
          </a:p>
        </p:txBody>
      </p:sp>
      <p:pic>
        <p:nvPicPr>
          <p:cNvPr id="110" name="Google Shape;110;p4"/>
          <p:cNvPicPr preferRelativeResize="0"/>
          <p:nvPr/>
        </p:nvPicPr>
        <p:blipFill rotWithShape="1">
          <a:blip r:embed="rId7">
            <a:alphaModFix/>
          </a:blip>
          <a:srcRect/>
          <a:stretch/>
        </p:blipFill>
        <p:spPr>
          <a:xfrm>
            <a:off x="7669675" y="2773188"/>
            <a:ext cx="4366549" cy="186516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5"/>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116" name="Google Shape;116;p5"/>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117" name="Google Shape;117;p5"/>
          <p:cNvPicPr preferRelativeResize="0"/>
          <p:nvPr/>
        </p:nvPicPr>
        <p:blipFill rotWithShape="1">
          <a:blip r:embed="rId5">
            <a:alphaModFix/>
          </a:blip>
          <a:srcRect/>
          <a:stretch/>
        </p:blipFill>
        <p:spPr>
          <a:xfrm>
            <a:off x="531389" y="-20457"/>
            <a:ext cx="566958" cy="5461138"/>
          </a:xfrm>
          <a:prstGeom prst="rect">
            <a:avLst/>
          </a:prstGeom>
          <a:noFill/>
          <a:ln>
            <a:noFill/>
          </a:ln>
        </p:spPr>
      </p:pic>
      <p:pic>
        <p:nvPicPr>
          <p:cNvPr id="118" name="Google Shape;118;p5"/>
          <p:cNvPicPr preferRelativeResize="0"/>
          <p:nvPr/>
        </p:nvPicPr>
        <p:blipFill rotWithShape="1">
          <a:blip r:embed="rId6">
            <a:alphaModFix/>
          </a:blip>
          <a:srcRect/>
          <a:stretch/>
        </p:blipFill>
        <p:spPr>
          <a:xfrm>
            <a:off x="1448640" y="160730"/>
            <a:ext cx="2482338" cy="739841"/>
          </a:xfrm>
          <a:prstGeom prst="rect">
            <a:avLst/>
          </a:prstGeom>
          <a:noFill/>
          <a:ln>
            <a:noFill/>
          </a:ln>
        </p:spPr>
      </p:pic>
      <p:sp>
        <p:nvSpPr>
          <p:cNvPr id="119" name="Google Shape;119;p5"/>
          <p:cNvSpPr/>
          <p:nvPr/>
        </p:nvSpPr>
        <p:spPr>
          <a:xfrm>
            <a:off x="1448650" y="822300"/>
            <a:ext cx="10485600" cy="555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100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Problem Definition</a:t>
            </a:r>
            <a:endParaRPr sz="2500" b="1" i="0" u="none" strike="noStrike" cap="none">
              <a:solidFill>
                <a:srgbClr val="000000"/>
              </a:solidFill>
              <a:latin typeface="Arial"/>
              <a:ea typeface="Arial"/>
              <a:cs typeface="Arial"/>
              <a:sym typeface="Arial"/>
            </a:endParaRPr>
          </a:p>
        </p:txBody>
      </p:sp>
      <p:sp>
        <p:nvSpPr>
          <p:cNvPr id="120" name="Google Shape;120;p5"/>
          <p:cNvSpPr txBox="1"/>
          <p:nvPr/>
        </p:nvSpPr>
        <p:spPr>
          <a:xfrm>
            <a:off x="1694150" y="1584550"/>
            <a:ext cx="10333800" cy="5602800"/>
          </a:xfrm>
          <a:prstGeom prst="rect">
            <a:avLst/>
          </a:prstGeom>
          <a:noFill/>
          <a:ln>
            <a:noFill/>
          </a:ln>
        </p:spPr>
        <p:txBody>
          <a:bodyPr spcFirstLastPara="1" wrap="square" lIns="91425" tIns="91425" rIns="91425" bIns="91425" anchor="t" anchorCtr="0">
            <a:spAutoFit/>
          </a:bodyPr>
          <a:lstStyle/>
          <a:p>
            <a:pPr marL="457200" marR="0" lvl="0" indent="-368300" algn="just" rtl="0">
              <a:lnSpc>
                <a:spcPct val="150000"/>
              </a:lnSpc>
              <a:spcBef>
                <a:spcPts val="0"/>
              </a:spcBef>
              <a:spcAft>
                <a:spcPts val="0"/>
              </a:spcAft>
              <a:buClr>
                <a:schemeClr val="dk1"/>
              </a:buClr>
              <a:buSzPts val="2200"/>
              <a:buFont typeface="Arial"/>
              <a:buChar char="●"/>
            </a:pPr>
            <a:r>
              <a:rPr lang="en-US" sz="2200" b="0" i="0" u="none" strike="noStrike" cap="none" dirty="0">
                <a:solidFill>
                  <a:schemeClr val="dk1"/>
                </a:solidFill>
                <a:latin typeface="Arial"/>
                <a:ea typeface="Arial"/>
                <a:cs typeface="Arial"/>
                <a:sym typeface="Arial"/>
              </a:rPr>
              <a:t>Data preprocessing is a tedious task of repetitive, inconsequential code and it is filled with a number of issues.</a:t>
            </a:r>
            <a:endParaRPr sz="2200" b="0" i="0" u="none" strike="noStrike" cap="none" dirty="0">
              <a:solidFill>
                <a:schemeClr val="dk1"/>
              </a:solidFill>
              <a:latin typeface="Arial"/>
              <a:ea typeface="Arial"/>
              <a:cs typeface="Arial"/>
              <a:sym typeface="Arial"/>
            </a:endParaRPr>
          </a:p>
          <a:p>
            <a:pPr marL="457200" marR="0" lvl="0" indent="-368300" algn="just" rtl="0">
              <a:lnSpc>
                <a:spcPct val="150000"/>
              </a:lnSpc>
              <a:spcBef>
                <a:spcPts val="0"/>
              </a:spcBef>
              <a:spcAft>
                <a:spcPts val="0"/>
              </a:spcAft>
              <a:buClr>
                <a:schemeClr val="dk1"/>
              </a:buClr>
              <a:buSzPts val="2200"/>
              <a:buFont typeface="Arial"/>
              <a:buChar char="●"/>
            </a:pPr>
            <a:r>
              <a:rPr lang="en-US" sz="2200" b="0" i="0" u="none" strike="noStrike" cap="none" dirty="0">
                <a:solidFill>
                  <a:schemeClr val="dk1"/>
                </a:solidFill>
                <a:latin typeface="Arial"/>
                <a:ea typeface="Arial"/>
                <a:cs typeface="Arial"/>
                <a:sym typeface="Arial"/>
              </a:rPr>
              <a:t>Manual preprocessing faces issues like:</a:t>
            </a:r>
            <a:endParaRPr sz="2200" b="0" i="0" u="none" strike="noStrike" cap="none" dirty="0">
              <a:solidFill>
                <a:schemeClr val="dk1"/>
              </a:solidFill>
              <a:latin typeface="Arial"/>
              <a:ea typeface="Arial"/>
              <a:cs typeface="Arial"/>
              <a:sym typeface="Arial"/>
            </a:endParaRPr>
          </a:p>
          <a:p>
            <a:pPr marL="914400" marR="0" lvl="1" indent="-368300" algn="just" rtl="0">
              <a:lnSpc>
                <a:spcPct val="150000"/>
              </a:lnSpc>
              <a:spcBef>
                <a:spcPts val="0"/>
              </a:spcBef>
              <a:spcAft>
                <a:spcPts val="0"/>
              </a:spcAft>
              <a:buClr>
                <a:schemeClr val="dk1"/>
              </a:buClr>
              <a:buSzPts val="2200"/>
              <a:buFont typeface="Arial"/>
              <a:buChar char="○"/>
            </a:pPr>
            <a:r>
              <a:rPr lang="en-US" sz="2200" b="0" i="0" u="none" strike="noStrike" cap="none" dirty="0">
                <a:solidFill>
                  <a:schemeClr val="dk1"/>
                </a:solidFill>
                <a:latin typeface="Arial"/>
                <a:ea typeface="Arial"/>
                <a:cs typeface="Arial"/>
                <a:sym typeface="Arial"/>
              </a:rPr>
              <a:t>Time-consuming to write numerous lines of code.</a:t>
            </a:r>
            <a:endParaRPr sz="2200" b="0" i="0" u="none" strike="noStrike" cap="none" dirty="0">
              <a:solidFill>
                <a:schemeClr val="dk1"/>
              </a:solidFill>
              <a:latin typeface="Arial"/>
              <a:ea typeface="Arial"/>
              <a:cs typeface="Arial"/>
              <a:sym typeface="Arial"/>
            </a:endParaRPr>
          </a:p>
          <a:p>
            <a:pPr marL="914400" marR="0" lvl="1" indent="-368300" algn="just" rtl="0">
              <a:lnSpc>
                <a:spcPct val="150000"/>
              </a:lnSpc>
              <a:spcBef>
                <a:spcPts val="0"/>
              </a:spcBef>
              <a:spcAft>
                <a:spcPts val="0"/>
              </a:spcAft>
              <a:buClr>
                <a:schemeClr val="dk1"/>
              </a:buClr>
              <a:buSzPts val="2200"/>
              <a:buFont typeface="Arial"/>
              <a:buChar char="○"/>
            </a:pPr>
            <a:r>
              <a:rPr lang="en-US" sz="2200" b="0" i="0" u="none" strike="noStrike" cap="none" dirty="0">
                <a:solidFill>
                  <a:schemeClr val="dk1"/>
                </a:solidFill>
                <a:latin typeface="Arial"/>
                <a:ea typeface="Arial"/>
                <a:cs typeface="Arial"/>
                <a:sym typeface="Arial"/>
              </a:rPr>
              <a:t>Error-prone.</a:t>
            </a:r>
            <a:endParaRPr sz="2200" b="0" i="0" u="none" strike="noStrike" cap="none" dirty="0">
              <a:solidFill>
                <a:schemeClr val="dk1"/>
              </a:solidFill>
              <a:latin typeface="Arial"/>
              <a:ea typeface="Arial"/>
              <a:cs typeface="Arial"/>
              <a:sym typeface="Arial"/>
            </a:endParaRPr>
          </a:p>
          <a:p>
            <a:pPr marL="914400" marR="0" lvl="1" indent="-368300" algn="just" rtl="0">
              <a:lnSpc>
                <a:spcPct val="150000"/>
              </a:lnSpc>
              <a:spcBef>
                <a:spcPts val="0"/>
              </a:spcBef>
              <a:spcAft>
                <a:spcPts val="0"/>
              </a:spcAft>
              <a:buClr>
                <a:schemeClr val="dk1"/>
              </a:buClr>
              <a:buSzPts val="2200"/>
              <a:buFont typeface="Arial"/>
              <a:buChar char="○"/>
            </a:pPr>
            <a:r>
              <a:rPr lang="en-US" sz="2200" b="0" i="0" u="none" strike="noStrike" cap="none" dirty="0">
                <a:solidFill>
                  <a:schemeClr val="dk1"/>
                </a:solidFill>
                <a:latin typeface="Arial"/>
                <a:ea typeface="Arial"/>
                <a:cs typeface="Arial"/>
                <a:sym typeface="Arial"/>
              </a:rPr>
              <a:t>Complex to write and understand the logic behind the code.</a:t>
            </a:r>
            <a:endParaRPr sz="2200" b="0" i="0" u="none" strike="noStrike" cap="none" dirty="0">
              <a:solidFill>
                <a:schemeClr val="dk1"/>
              </a:solidFill>
              <a:latin typeface="Arial"/>
              <a:ea typeface="Arial"/>
              <a:cs typeface="Arial"/>
              <a:sym typeface="Arial"/>
            </a:endParaRPr>
          </a:p>
          <a:p>
            <a:pPr marL="0" marR="0" lvl="0" indent="0" algn="just" rtl="0">
              <a:lnSpc>
                <a:spcPct val="150000"/>
              </a:lnSpc>
              <a:spcBef>
                <a:spcPts val="0"/>
              </a:spcBef>
              <a:spcAft>
                <a:spcPts val="0"/>
              </a:spcAft>
              <a:buClr>
                <a:srgbClr val="000000"/>
              </a:buClr>
              <a:buSzPts val="2200"/>
              <a:buFont typeface="Arial"/>
              <a:buNone/>
            </a:pPr>
            <a:endParaRPr sz="2200" b="1" i="1" u="none" strike="noStrike" cap="none" dirty="0">
              <a:solidFill>
                <a:schemeClr val="accent4"/>
              </a:solidFill>
              <a:latin typeface="Arial"/>
              <a:ea typeface="Arial"/>
              <a:cs typeface="Arial"/>
              <a:sym typeface="Arial"/>
            </a:endParaRPr>
          </a:p>
          <a:p>
            <a:pPr marL="0" marR="0" lvl="0" indent="0" algn="just" rtl="0">
              <a:lnSpc>
                <a:spcPct val="150000"/>
              </a:lnSpc>
              <a:spcBef>
                <a:spcPts val="0"/>
              </a:spcBef>
              <a:spcAft>
                <a:spcPts val="0"/>
              </a:spcAft>
              <a:buClr>
                <a:srgbClr val="000000"/>
              </a:buClr>
              <a:buSzPts val="2200"/>
              <a:buFont typeface="Arial"/>
              <a:buNone/>
            </a:pPr>
            <a:r>
              <a:rPr lang="en-US" sz="2200" b="1" i="1" u="none" strike="noStrike" cap="none" dirty="0">
                <a:solidFill>
                  <a:schemeClr val="accent4"/>
                </a:solidFill>
                <a:latin typeface="Arial"/>
                <a:ea typeface="Arial"/>
                <a:cs typeface="Arial"/>
                <a:sym typeface="Arial"/>
              </a:rPr>
              <a:t>The goal of this project is to create a simple user interface which can automate repetitive tasks, while ensuring consistency and efficiency in NLP data preprocessing.</a:t>
            </a:r>
            <a:endParaRPr sz="2200" b="1" i="1" u="none" strike="noStrike" cap="none" dirty="0">
              <a:solidFill>
                <a:schemeClr val="accent4"/>
              </a:solidFill>
              <a:latin typeface="Arial"/>
              <a:ea typeface="Arial"/>
              <a:cs typeface="Arial"/>
              <a:sym typeface="Arial"/>
            </a:endParaRPr>
          </a:p>
          <a:p>
            <a:pPr marL="0" marR="0" lvl="0" indent="0" algn="just" rtl="0">
              <a:lnSpc>
                <a:spcPct val="150000"/>
              </a:lnSpc>
              <a:spcBef>
                <a:spcPts val="0"/>
              </a:spcBef>
              <a:spcAft>
                <a:spcPts val="0"/>
              </a:spcAft>
              <a:buClr>
                <a:srgbClr val="000000"/>
              </a:buClr>
              <a:buSzPts val="2200"/>
              <a:buFont typeface="Arial"/>
              <a:buNone/>
            </a:pPr>
            <a:endParaRPr sz="2200" b="0" i="0" u="none" strike="noStrike" cap="none" dirty="0">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6"/>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126" name="Google Shape;126;p6"/>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127" name="Google Shape;127;p6"/>
          <p:cNvPicPr preferRelativeResize="0"/>
          <p:nvPr/>
        </p:nvPicPr>
        <p:blipFill rotWithShape="1">
          <a:blip r:embed="rId5">
            <a:alphaModFix/>
          </a:blip>
          <a:srcRect/>
          <a:stretch/>
        </p:blipFill>
        <p:spPr>
          <a:xfrm>
            <a:off x="531389" y="-20457"/>
            <a:ext cx="566958" cy="5461138"/>
          </a:xfrm>
          <a:prstGeom prst="rect">
            <a:avLst/>
          </a:prstGeom>
          <a:noFill/>
          <a:ln>
            <a:noFill/>
          </a:ln>
        </p:spPr>
      </p:pic>
      <p:pic>
        <p:nvPicPr>
          <p:cNvPr id="128" name="Google Shape;128;p6"/>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129" name="Google Shape;129;p6"/>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Objectives</a:t>
            </a:r>
            <a:endParaRPr sz="3000" b="1" i="0" u="none" strike="noStrike" cap="none">
              <a:solidFill>
                <a:srgbClr val="C00000"/>
              </a:solidFill>
              <a:latin typeface="Arial"/>
              <a:ea typeface="Arial"/>
              <a:cs typeface="Arial"/>
              <a:sym typeface="Arial"/>
            </a:endParaRPr>
          </a:p>
        </p:txBody>
      </p:sp>
      <p:sp>
        <p:nvSpPr>
          <p:cNvPr id="130" name="Google Shape;130;p6"/>
          <p:cNvSpPr txBox="1"/>
          <p:nvPr/>
        </p:nvSpPr>
        <p:spPr>
          <a:xfrm>
            <a:off x="1885425" y="1871588"/>
            <a:ext cx="9852000" cy="921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1" u="none" strike="noStrike" cap="none">
                <a:solidFill>
                  <a:srgbClr val="4A86E8"/>
                </a:solidFill>
                <a:latin typeface="Arial"/>
                <a:ea typeface="Arial"/>
                <a:cs typeface="Arial"/>
                <a:sym typeface="Arial"/>
              </a:rPr>
              <a:t>To implement python libraries for consolidated NLP tasks and develop UI for data preprocessing NLP tasks.</a:t>
            </a:r>
            <a:endParaRPr sz="2200" b="1" i="1" u="none" strike="noStrike" cap="none">
              <a:solidFill>
                <a:srgbClr val="4A86E8"/>
              </a:solidFill>
              <a:latin typeface="Arial"/>
              <a:ea typeface="Arial"/>
              <a:cs typeface="Arial"/>
              <a:sym typeface="Arial"/>
            </a:endParaRPr>
          </a:p>
        </p:txBody>
      </p:sp>
      <p:sp>
        <p:nvSpPr>
          <p:cNvPr id="131" name="Google Shape;131;p6"/>
          <p:cNvSpPr txBox="1"/>
          <p:nvPr/>
        </p:nvSpPr>
        <p:spPr>
          <a:xfrm>
            <a:off x="2058550" y="3101388"/>
            <a:ext cx="9852000" cy="9219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2200"/>
              <a:buFont typeface="Arial"/>
              <a:buNone/>
            </a:pPr>
            <a:r>
              <a:rPr lang="en-US" sz="2200" b="0" i="1" u="none" strike="noStrike" cap="none">
                <a:solidFill>
                  <a:srgbClr val="4A86E8"/>
                </a:solidFill>
                <a:latin typeface="Arial"/>
                <a:ea typeface="Arial"/>
                <a:cs typeface="Arial"/>
                <a:sym typeface="Arial"/>
              </a:rPr>
              <a:t>To do that:</a:t>
            </a:r>
            <a:endParaRPr sz="2200" b="0" i="1" u="none" strike="noStrike" cap="none">
              <a:solidFill>
                <a:srgbClr val="4A86E8"/>
              </a:solidFill>
              <a:latin typeface="Arial"/>
              <a:ea typeface="Arial"/>
              <a:cs typeface="Arial"/>
              <a:sym typeface="Arial"/>
            </a:endParaRPr>
          </a:p>
          <a:p>
            <a:pPr marL="457200" marR="0" lvl="0" indent="-368300" algn="ctr" rtl="0">
              <a:lnSpc>
                <a:spcPct val="115000"/>
              </a:lnSpc>
              <a:spcBef>
                <a:spcPts val="0"/>
              </a:spcBef>
              <a:spcAft>
                <a:spcPts val="0"/>
              </a:spcAft>
              <a:buClr>
                <a:srgbClr val="4A86E8"/>
              </a:buClr>
              <a:buSzPts val="2200"/>
              <a:buFont typeface="Arial"/>
              <a:buAutoNum type="arabicPeriod"/>
            </a:pPr>
            <a:r>
              <a:rPr lang="en-US" sz="2200" b="0" i="1" u="none" strike="noStrike" cap="none">
                <a:solidFill>
                  <a:srgbClr val="4A86E8"/>
                </a:solidFill>
                <a:latin typeface="Arial"/>
                <a:ea typeface="Arial"/>
                <a:cs typeface="Arial"/>
                <a:sym typeface="Arial"/>
              </a:rPr>
              <a:t>Conducting research to comprehend NLP tasks.</a:t>
            </a:r>
            <a:endParaRPr sz="2200" b="0" i="1" u="none" strike="noStrike" cap="none">
              <a:solidFill>
                <a:srgbClr val="4A86E8"/>
              </a:solidFill>
              <a:latin typeface="Arial"/>
              <a:ea typeface="Arial"/>
              <a:cs typeface="Arial"/>
              <a:sym typeface="Arial"/>
            </a:endParaRPr>
          </a:p>
          <a:p>
            <a:pPr marL="457200" marR="0" lvl="0" indent="-368300" algn="ctr" rtl="0">
              <a:lnSpc>
                <a:spcPct val="115000"/>
              </a:lnSpc>
              <a:spcBef>
                <a:spcPts val="0"/>
              </a:spcBef>
              <a:spcAft>
                <a:spcPts val="0"/>
              </a:spcAft>
              <a:buClr>
                <a:srgbClr val="4A86E8"/>
              </a:buClr>
              <a:buSzPts val="2200"/>
              <a:buFont typeface="Arial"/>
              <a:buAutoNum type="arabicPeriod"/>
            </a:pPr>
            <a:r>
              <a:rPr lang="en-US" sz="2200" b="0" i="1" u="none" strike="noStrike" cap="none">
                <a:solidFill>
                  <a:srgbClr val="4A86E8"/>
                </a:solidFill>
                <a:latin typeface="Arial"/>
                <a:ea typeface="Arial"/>
                <a:cs typeface="Arial"/>
                <a:sym typeface="Arial"/>
              </a:rPr>
              <a:t>Consolidating NLP tasks for confirming scope of data pre-processing.</a:t>
            </a:r>
            <a:endParaRPr sz="2200" b="0" i="1" u="none" strike="noStrike" cap="none">
              <a:solidFill>
                <a:srgbClr val="4A86E8"/>
              </a:solidFill>
              <a:latin typeface="Arial"/>
              <a:ea typeface="Arial"/>
              <a:cs typeface="Arial"/>
              <a:sym typeface="Arial"/>
            </a:endParaRPr>
          </a:p>
          <a:p>
            <a:pPr marL="457200" marR="0" lvl="0" indent="-368300" algn="ctr" rtl="0">
              <a:lnSpc>
                <a:spcPct val="115000"/>
              </a:lnSpc>
              <a:spcBef>
                <a:spcPts val="0"/>
              </a:spcBef>
              <a:spcAft>
                <a:spcPts val="0"/>
              </a:spcAft>
              <a:buClr>
                <a:srgbClr val="4A86E8"/>
              </a:buClr>
              <a:buSzPts val="2200"/>
              <a:buFont typeface="Arial"/>
              <a:buAutoNum type="arabicPeriod"/>
            </a:pPr>
            <a:r>
              <a:rPr lang="en-US" sz="2200" b="0" i="1" u="none" strike="noStrike" cap="none">
                <a:solidFill>
                  <a:srgbClr val="4A86E8"/>
                </a:solidFill>
                <a:latin typeface="Arial"/>
                <a:ea typeface="Arial"/>
                <a:cs typeface="Arial"/>
                <a:sym typeface="Arial"/>
              </a:rPr>
              <a:t>Implementing python libraries for consolidated NLP tasks.</a:t>
            </a:r>
            <a:endParaRPr sz="2200" b="0" i="1" u="none" strike="noStrike" cap="none">
              <a:solidFill>
                <a:srgbClr val="4A86E8"/>
              </a:solidFill>
              <a:latin typeface="Arial"/>
              <a:ea typeface="Arial"/>
              <a:cs typeface="Arial"/>
              <a:sym typeface="Arial"/>
            </a:endParaRPr>
          </a:p>
          <a:p>
            <a:pPr marL="457200" marR="0" lvl="0" indent="-368300" algn="ctr" rtl="0">
              <a:lnSpc>
                <a:spcPct val="115000"/>
              </a:lnSpc>
              <a:spcBef>
                <a:spcPts val="0"/>
              </a:spcBef>
              <a:spcAft>
                <a:spcPts val="0"/>
              </a:spcAft>
              <a:buClr>
                <a:srgbClr val="4A86E8"/>
              </a:buClr>
              <a:buSzPts val="2200"/>
              <a:buFont typeface="Arial"/>
              <a:buAutoNum type="arabicPeriod"/>
            </a:pPr>
            <a:r>
              <a:rPr lang="en-US" sz="2200" b="0" i="1" u="none" strike="noStrike" cap="none">
                <a:solidFill>
                  <a:srgbClr val="4A86E8"/>
                </a:solidFill>
                <a:latin typeface="Arial"/>
                <a:ea typeface="Arial"/>
                <a:cs typeface="Arial"/>
                <a:sym typeface="Arial"/>
              </a:rPr>
              <a:t>Develop UI for data pre-processing NLP tasks.</a:t>
            </a:r>
            <a:endParaRPr sz="2200" b="0" i="1" u="none" strike="noStrike" cap="none">
              <a:solidFill>
                <a:srgbClr val="4A86E8"/>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7"/>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137" name="Google Shape;137;p7"/>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138" name="Google Shape;138;p7"/>
          <p:cNvPicPr preferRelativeResize="0"/>
          <p:nvPr/>
        </p:nvPicPr>
        <p:blipFill rotWithShape="1">
          <a:blip r:embed="rId5">
            <a:alphaModFix/>
          </a:blip>
          <a:srcRect/>
          <a:stretch/>
        </p:blipFill>
        <p:spPr>
          <a:xfrm>
            <a:off x="531389" y="-20457"/>
            <a:ext cx="566958" cy="5461138"/>
          </a:xfrm>
          <a:prstGeom prst="rect">
            <a:avLst/>
          </a:prstGeom>
          <a:noFill/>
          <a:ln>
            <a:noFill/>
          </a:ln>
        </p:spPr>
      </p:pic>
      <p:pic>
        <p:nvPicPr>
          <p:cNvPr id="139" name="Google Shape;139;p7"/>
          <p:cNvPicPr preferRelativeResize="0"/>
          <p:nvPr/>
        </p:nvPicPr>
        <p:blipFill rotWithShape="1">
          <a:blip r:embed="rId6">
            <a:alphaModFix/>
          </a:blip>
          <a:srcRect/>
          <a:stretch/>
        </p:blipFill>
        <p:spPr>
          <a:xfrm>
            <a:off x="1448640" y="160730"/>
            <a:ext cx="2482338" cy="739841"/>
          </a:xfrm>
          <a:prstGeom prst="rect">
            <a:avLst/>
          </a:prstGeom>
          <a:noFill/>
          <a:ln>
            <a:noFill/>
          </a:ln>
        </p:spPr>
      </p:pic>
      <p:sp>
        <p:nvSpPr>
          <p:cNvPr id="140" name="Google Shape;140;p7"/>
          <p:cNvSpPr/>
          <p:nvPr/>
        </p:nvSpPr>
        <p:spPr>
          <a:xfrm>
            <a:off x="1448650" y="822300"/>
            <a:ext cx="10485600" cy="555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100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Literature Review</a:t>
            </a:r>
            <a:endParaRPr sz="2500" b="1" i="0" u="none" strike="noStrike" cap="none">
              <a:solidFill>
                <a:srgbClr val="000000"/>
              </a:solidFill>
              <a:latin typeface="Arial"/>
              <a:ea typeface="Arial"/>
              <a:cs typeface="Arial"/>
              <a:sym typeface="Arial"/>
            </a:endParaRPr>
          </a:p>
        </p:txBody>
      </p:sp>
      <p:pic>
        <p:nvPicPr>
          <p:cNvPr id="141" name="Google Shape;141;p7">
            <a:hlinkClick r:id="rId7" action="ppaction://hlinkfile"/>
          </p:cNvPr>
          <p:cNvPicPr preferRelativeResize="0"/>
          <p:nvPr/>
        </p:nvPicPr>
        <p:blipFill rotWithShape="1">
          <a:blip r:embed="rId8">
            <a:alphaModFix/>
          </a:blip>
          <a:srcRect/>
          <a:stretch/>
        </p:blipFill>
        <p:spPr>
          <a:xfrm>
            <a:off x="3567187" y="1527150"/>
            <a:ext cx="6248525" cy="4813350"/>
          </a:xfrm>
          <a:prstGeom prst="rect">
            <a:avLst/>
          </a:prstGeom>
          <a:noFill/>
          <a:ln>
            <a:noFill/>
          </a:ln>
        </p:spPr>
      </p:pic>
      <p:sp>
        <p:nvSpPr>
          <p:cNvPr id="2" name="TextBox 1">
            <a:extLst>
              <a:ext uri="{FF2B5EF4-FFF2-40B4-BE49-F238E27FC236}">
                <a16:creationId xmlns:a16="http://schemas.microsoft.com/office/drawing/2014/main" id="{89E70619-5874-465E-ABB1-6FDA3F7B6CD1}"/>
              </a:ext>
            </a:extLst>
          </p:cNvPr>
          <p:cNvSpPr txBox="1"/>
          <p:nvPr/>
        </p:nvSpPr>
        <p:spPr>
          <a:xfrm>
            <a:off x="3790950" y="6429375"/>
            <a:ext cx="5734050" cy="307777"/>
          </a:xfrm>
          <a:prstGeom prst="rect">
            <a:avLst/>
          </a:prstGeom>
          <a:noFill/>
        </p:spPr>
        <p:txBody>
          <a:bodyPr wrap="square" rtlCol="0">
            <a:spAutoFit/>
          </a:bodyPr>
          <a:lstStyle/>
          <a:p>
            <a:pPr algn="ctr"/>
            <a:r>
              <a:rPr lang="en-IN" dirty="0"/>
              <a:t>Figure 2: Literature Survey</a:t>
            </a:r>
          </a:p>
        </p:txBody>
      </p:sp>
      <p:sp>
        <p:nvSpPr>
          <p:cNvPr id="3" name="TextBox 2">
            <a:extLst>
              <a:ext uri="{FF2B5EF4-FFF2-40B4-BE49-F238E27FC236}">
                <a16:creationId xmlns:a16="http://schemas.microsoft.com/office/drawing/2014/main" id="{EEA6B4D7-CBC3-4FD8-8711-12DD7484FBA4}"/>
              </a:ext>
            </a:extLst>
          </p:cNvPr>
          <p:cNvSpPr txBox="1"/>
          <p:nvPr/>
        </p:nvSpPr>
        <p:spPr>
          <a:xfrm>
            <a:off x="9218645" y="6429375"/>
            <a:ext cx="1203649" cy="307777"/>
          </a:xfrm>
          <a:prstGeom prst="rect">
            <a:avLst/>
          </a:prstGeom>
          <a:noFill/>
        </p:spPr>
        <p:txBody>
          <a:bodyPr wrap="square" rtlCol="0">
            <a:spAutoFit/>
          </a:bodyPr>
          <a:lstStyle/>
          <a:p>
            <a:r>
              <a:rPr lang="en-US" dirty="0"/>
              <a:t>76 Total</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Google Shape;146;p8"/>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147" name="Google Shape;147;p8"/>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148" name="Google Shape;148;p8"/>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149" name="Google Shape;149;p8"/>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150" name="Google Shape;150;p8"/>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Literature Review</a:t>
            </a:r>
            <a:endParaRPr sz="3000" b="1" i="0" u="none" strike="noStrike" cap="none">
              <a:solidFill>
                <a:srgbClr val="C00000"/>
              </a:solidFill>
              <a:latin typeface="Arial"/>
              <a:ea typeface="Arial"/>
              <a:cs typeface="Arial"/>
              <a:sym typeface="Arial"/>
            </a:endParaRPr>
          </a:p>
        </p:txBody>
      </p:sp>
      <p:sp>
        <p:nvSpPr>
          <p:cNvPr id="151" name="Google Shape;151;p8"/>
          <p:cNvSpPr txBox="1"/>
          <p:nvPr/>
        </p:nvSpPr>
        <p:spPr>
          <a:xfrm>
            <a:off x="7362175" y="2085575"/>
            <a:ext cx="4462500" cy="427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chemeClr val="dk1"/>
              </a:solidFill>
              <a:latin typeface="Calibri"/>
              <a:ea typeface="Calibri"/>
              <a:cs typeface="Calibri"/>
              <a:sym typeface="Calibri"/>
            </a:endParaRPr>
          </a:p>
        </p:txBody>
      </p:sp>
      <p:sp>
        <p:nvSpPr>
          <p:cNvPr id="152" name="Google Shape;152;p8"/>
          <p:cNvSpPr txBox="1"/>
          <p:nvPr/>
        </p:nvSpPr>
        <p:spPr>
          <a:xfrm>
            <a:off x="7362175" y="1719025"/>
            <a:ext cx="4462500" cy="395220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rgbClr val="000000"/>
              </a:buClr>
              <a:buSzPts val="2200"/>
              <a:buFont typeface="Arial"/>
              <a:buNone/>
            </a:pPr>
            <a:r>
              <a:rPr lang="en-US" sz="2200" b="1" i="0" u="none" strike="noStrike" cap="none">
                <a:solidFill>
                  <a:srgbClr val="FF00FF"/>
                </a:solidFill>
                <a:latin typeface="Arial"/>
                <a:ea typeface="Arial"/>
                <a:cs typeface="Arial"/>
                <a:sym typeface="Arial"/>
              </a:rPr>
              <a:t>Tokenization,Lemmatization and Stopword removal.</a:t>
            </a:r>
            <a:endParaRPr sz="2200" b="1" i="0" u="none" strike="noStrike" cap="none">
              <a:solidFill>
                <a:srgbClr val="FF00FF"/>
              </a:solidFill>
              <a:latin typeface="Arial"/>
              <a:ea typeface="Arial"/>
              <a:cs typeface="Arial"/>
              <a:sym typeface="Arial"/>
            </a:endParaRPr>
          </a:p>
          <a:p>
            <a:pPr marL="0" marR="0" lvl="0" indent="0" algn="just" rtl="0">
              <a:lnSpc>
                <a:spcPct val="115000"/>
              </a:lnSpc>
              <a:spcBef>
                <a:spcPts val="0"/>
              </a:spcBef>
              <a:spcAft>
                <a:spcPts val="0"/>
              </a:spcAft>
              <a:buClr>
                <a:srgbClr val="000000"/>
              </a:buClr>
              <a:buSzPts val="2200"/>
              <a:buFont typeface="Arial"/>
              <a:buNone/>
            </a:pPr>
            <a:r>
              <a:rPr lang="en-US" sz="2200" b="0" i="0" u="none" strike="noStrike" cap="none">
                <a:solidFill>
                  <a:schemeClr val="dk1"/>
                </a:solidFill>
                <a:latin typeface="Arial"/>
                <a:ea typeface="Arial"/>
                <a:cs typeface="Arial"/>
                <a:sym typeface="Arial"/>
              </a:rPr>
              <a:t>As seen in the diagram, Tokenization is repeated 9 times, Stopword removal is repeated 7 times and Lemmatization is repeated 7 times.</a:t>
            </a:r>
            <a:endParaRPr sz="2200" b="0" i="0" u="none" strike="noStrike" cap="none">
              <a:solidFill>
                <a:schemeClr val="dk1"/>
              </a:solidFill>
              <a:latin typeface="Arial"/>
              <a:ea typeface="Arial"/>
              <a:cs typeface="Arial"/>
              <a:sym typeface="Arial"/>
            </a:endParaRPr>
          </a:p>
        </p:txBody>
      </p:sp>
      <p:sp>
        <p:nvSpPr>
          <p:cNvPr id="153" name="Google Shape;153;p8"/>
          <p:cNvSpPr txBox="1"/>
          <p:nvPr/>
        </p:nvSpPr>
        <p:spPr>
          <a:xfrm>
            <a:off x="1302700" y="5733800"/>
            <a:ext cx="10521900" cy="8298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chemeClr val="dk1"/>
              </a:buClr>
              <a:buSzPts val="1100"/>
              <a:buFont typeface="Arial"/>
              <a:buNone/>
            </a:pPr>
            <a:r>
              <a:rPr lang="en-US" sz="2200" b="1" i="0" u="none" strike="noStrike" cap="none">
                <a:solidFill>
                  <a:srgbClr val="4A86E8"/>
                </a:solidFill>
                <a:latin typeface="Arial"/>
                <a:ea typeface="Arial"/>
                <a:cs typeface="Arial"/>
                <a:sym typeface="Arial"/>
              </a:rPr>
              <a:t>Our proposed solution integrates tokenization, stopwords removal and lemmatization.</a:t>
            </a:r>
            <a:r>
              <a:rPr lang="en-US" sz="2200" b="0" i="0" u="none" strike="noStrike" cap="none">
                <a:solidFill>
                  <a:schemeClr val="dk1"/>
                </a:solidFill>
                <a:latin typeface="Arial"/>
                <a:ea typeface="Arial"/>
                <a:cs typeface="Arial"/>
                <a:sym typeface="Arial"/>
              </a:rPr>
              <a:t> </a:t>
            </a:r>
            <a:endParaRPr sz="22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chemeClr val="dk1"/>
              </a:solidFill>
              <a:latin typeface="Calibri"/>
              <a:ea typeface="Calibri"/>
              <a:cs typeface="Calibri"/>
              <a:sym typeface="Calibri"/>
            </a:endParaRPr>
          </a:p>
        </p:txBody>
      </p:sp>
      <p:pic>
        <p:nvPicPr>
          <p:cNvPr id="154" name="Google Shape;154;p8">
            <a:hlinkClick r:id="rId7" action="ppaction://hlinkfile"/>
          </p:cNvPr>
          <p:cNvPicPr preferRelativeResize="0"/>
          <p:nvPr/>
        </p:nvPicPr>
        <p:blipFill rotWithShape="1">
          <a:blip r:embed="rId8">
            <a:alphaModFix/>
          </a:blip>
          <a:srcRect/>
          <a:stretch/>
        </p:blipFill>
        <p:spPr>
          <a:xfrm>
            <a:off x="2181177" y="1720901"/>
            <a:ext cx="3914824" cy="3574999"/>
          </a:xfrm>
          <a:prstGeom prst="rect">
            <a:avLst/>
          </a:prstGeom>
          <a:noFill/>
          <a:ln>
            <a:noFill/>
          </a:ln>
        </p:spPr>
      </p:pic>
      <p:sp>
        <p:nvSpPr>
          <p:cNvPr id="11" name="TextBox 10">
            <a:extLst>
              <a:ext uri="{FF2B5EF4-FFF2-40B4-BE49-F238E27FC236}">
                <a16:creationId xmlns:a16="http://schemas.microsoft.com/office/drawing/2014/main" id="{466018BF-9EDA-4F1B-9F5A-52B59DB18625}"/>
              </a:ext>
            </a:extLst>
          </p:cNvPr>
          <p:cNvSpPr txBox="1"/>
          <p:nvPr/>
        </p:nvSpPr>
        <p:spPr>
          <a:xfrm>
            <a:off x="1298772" y="5394735"/>
            <a:ext cx="5734050" cy="307777"/>
          </a:xfrm>
          <a:prstGeom prst="rect">
            <a:avLst/>
          </a:prstGeom>
          <a:noFill/>
        </p:spPr>
        <p:txBody>
          <a:bodyPr wrap="square" rtlCol="0">
            <a:spAutoFit/>
          </a:bodyPr>
          <a:lstStyle/>
          <a:p>
            <a:pPr algn="ctr"/>
            <a:r>
              <a:rPr lang="en-IN" dirty="0"/>
              <a:t>Figure 3: Literature Survey Pre-processing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9"/>
          <p:cNvPicPr preferRelativeResize="0"/>
          <p:nvPr/>
        </p:nvPicPr>
        <p:blipFill rotWithShape="1">
          <a:blip r:embed="rId3">
            <a:alphaModFix/>
          </a:blip>
          <a:srcRect/>
          <a:stretch/>
        </p:blipFill>
        <p:spPr>
          <a:xfrm>
            <a:off x="600" y="-20450"/>
            <a:ext cx="566975" cy="6878452"/>
          </a:xfrm>
          <a:prstGeom prst="rect">
            <a:avLst/>
          </a:prstGeom>
          <a:noFill/>
          <a:ln>
            <a:noFill/>
          </a:ln>
        </p:spPr>
      </p:pic>
      <p:pic>
        <p:nvPicPr>
          <p:cNvPr id="160" name="Google Shape;160;p9"/>
          <p:cNvPicPr preferRelativeResize="0"/>
          <p:nvPr/>
        </p:nvPicPr>
        <p:blipFill rotWithShape="1">
          <a:blip r:embed="rId4">
            <a:alphaModFix/>
          </a:blip>
          <a:srcRect/>
          <a:stretch/>
        </p:blipFill>
        <p:spPr>
          <a:xfrm>
            <a:off x="1089950" y="-20450"/>
            <a:ext cx="209675" cy="5461124"/>
          </a:xfrm>
          <a:prstGeom prst="rect">
            <a:avLst/>
          </a:prstGeom>
          <a:noFill/>
          <a:ln>
            <a:noFill/>
          </a:ln>
        </p:spPr>
      </p:pic>
      <p:pic>
        <p:nvPicPr>
          <p:cNvPr id="161" name="Google Shape;161;p9"/>
          <p:cNvPicPr preferRelativeResize="0"/>
          <p:nvPr/>
        </p:nvPicPr>
        <p:blipFill rotWithShape="1">
          <a:blip r:embed="rId5">
            <a:alphaModFix/>
          </a:blip>
          <a:srcRect/>
          <a:stretch/>
        </p:blipFill>
        <p:spPr>
          <a:xfrm>
            <a:off x="567564" y="-20457"/>
            <a:ext cx="566958" cy="5461138"/>
          </a:xfrm>
          <a:prstGeom prst="rect">
            <a:avLst/>
          </a:prstGeom>
          <a:noFill/>
          <a:ln>
            <a:noFill/>
          </a:ln>
        </p:spPr>
      </p:pic>
      <p:pic>
        <p:nvPicPr>
          <p:cNvPr id="162" name="Google Shape;162;p9"/>
          <p:cNvPicPr preferRelativeResize="0"/>
          <p:nvPr/>
        </p:nvPicPr>
        <p:blipFill rotWithShape="1">
          <a:blip r:embed="rId6">
            <a:alphaModFix/>
          </a:blip>
          <a:srcRect/>
          <a:stretch/>
        </p:blipFill>
        <p:spPr>
          <a:xfrm>
            <a:off x="1448640" y="151303"/>
            <a:ext cx="3208201" cy="1011752"/>
          </a:xfrm>
          <a:prstGeom prst="rect">
            <a:avLst/>
          </a:prstGeom>
          <a:noFill/>
          <a:ln>
            <a:noFill/>
          </a:ln>
        </p:spPr>
      </p:pic>
      <p:sp>
        <p:nvSpPr>
          <p:cNvPr id="163" name="Google Shape;163;p9"/>
          <p:cNvSpPr txBox="1"/>
          <p:nvPr/>
        </p:nvSpPr>
        <p:spPr>
          <a:xfrm>
            <a:off x="4332079" y="1164914"/>
            <a:ext cx="47508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rgbClr val="C00000"/>
                </a:solidFill>
                <a:latin typeface="Arial"/>
                <a:ea typeface="Arial"/>
                <a:cs typeface="Arial"/>
                <a:sym typeface="Arial"/>
              </a:rPr>
              <a:t>Block Diagram</a:t>
            </a:r>
            <a:endParaRPr sz="3000" b="1" i="0" u="none" strike="noStrike" cap="none">
              <a:solidFill>
                <a:srgbClr val="C00000"/>
              </a:solidFill>
              <a:latin typeface="Arial"/>
              <a:ea typeface="Arial"/>
              <a:cs typeface="Arial"/>
              <a:sym typeface="Arial"/>
            </a:endParaRPr>
          </a:p>
        </p:txBody>
      </p:sp>
      <p:pic>
        <p:nvPicPr>
          <p:cNvPr id="164" name="Google Shape;164;p9"/>
          <p:cNvPicPr preferRelativeResize="0"/>
          <p:nvPr/>
        </p:nvPicPr>
        <p:blipFill rotWithShape="1">
          <a:blip r:embed="rId7">
            <a:alphaModFix/>
          </a:blip>
          <a:srcRect/>
          <a:stretch/>
        </p:blipFill>
        <p:spPr>
          <a:xfrm>
            <a:off x="1822000" y="2432938"/>
            <a:ext cx="9999886" cy="1971675"/>
          </a:xfrm>
          <a:prstGeom prst="rect">
            <a:avLst/>
          </a:prstGeom>
          <a:noFill/>
          <a:ln>
            <a:noFill/>
          </a:ln>
        </p:spPr>
      </p:pic>
      <p:sp>
        <p:nvSpPr>
          <p:cNvPr id="9" name="TextBox 8">
            <a:extLst>
              <a:ext uri="{FF2B5EF4-FFF2-40B4-BE49-F238E27FC236}">
                <a16:creationId xmlns:a16="http://schemas.microsoft.com/office/drawing/2014/main" id="{2A0D7072-ECE7-4BA4-B3A0-AC2D38BD1761}"/>
              </a:ext>
            </a:extLst>
          </p:cNvPr>
          <p:cNvSpPr txBox="1"/>
          <p:nvPr/>
        </p:nvSpPr>
        <p:spPr>
          <a:xfrm>
            <a:off x="3609975" y="4581525"/>
            <a:ext cx="5734050" cy="307777"/>
          </a:xfrm>
          <a:prstGeom prst="rect">
            <a:avLst/>
          </a:prstGeom>
          <a:noFill/>
        </p:spPr>
        <p:txBody>
          <a:bodyPr wrap="square" rtlCol="0">
            <a:spAutoFit/>
          </a:bodyPr>
          <a:lstStyle/>
          <a:p>
            <a:pPr algn="ctr"/>
            <a:r>
              <a:rPr lang="en-IN" dirty="0"/>
              <a:t>Figure 4: Block Diagram (Pipe and Filter Architecture)</a:t>
            </a:r>
          </a:p>
        </p:txBody>
      </p:sp>
    </p:spTree>
  </p:cSld>
  <p:clrMapOvr>
    <a:masterClrMapping/>
  </p:clrMapOvr>
</p:sld>
</file>

<file path=ppt/theme/theme1.xml><?xml version="1.0" encoding="utf-8"?>
<a:theme xmlns:a="http://schemas.openxmlformats.org/drawingml/2006/main" name="1_Office Theme">
  <a:themeElements>
    <a:clrScheme name="Office Them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121</TotalTime>
  <Words>2005</Words>
  <Application>Microsoft Office PowerPoint</Application>
  <PresentationFormat>Widescreen</PresentationFormat>
  <Paragraphs>171</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Calibri</vt:lpstr>
      <vt:lpstr>Bookman Old Style</vt:lpstr>
      <vt:lpstr>Times New Roman</vt:lpstr>
      <vt:lpstr>Arial</vt:lpstr>
      <vt:lpstr>Noto Sans Symbols</vt:lpstr>
      <vt:lpstr>Century Gothic</vt:lpstr>
      <vt:lpstr>1_Office Theme</vt:lpstr>
      <vt:lpstr>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Demita Lazarus</dc:creator>
  <cp:lastModifiedBy>HP</cp:lastModifiedBy>
  <cp:revision>11</cp:revision>
  <dcterms:modified xsi:type="dcterms:W3CDTF">2024-04-22T18:25:19Z</dcterms:modified>
</cp:coreProperties>
</file>